
<file path=[Content_Types].xml><?xml version="1.0" encoding="utf-8"?>
<Types xmlns="http://schemas.openxmlformats.org/package/2006/content-types">
  <Default Extension="png" ContentType="image/png"/>
  <Default Extension="jpeg" ContentType="image/jpeg"/>
  <Default Extension="xls" ContentType="application/vnd.ms-excel"/>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85" r:id="rId2"/>
    <p:sldId id="266" r:id="rId3"/>
    <p:sldId id="268" r:id="rId4"/>
    <p:sldId id="287" r:id="rId5"/>
    <p:sldId id="267" r:id="rId6"/>
    <p:sldId id="293" r:id="rId7"/>
    <p:sldId id="294" r:id="rId8"/>
    <p:sldId id="292" r:id="rId9"/>
    <p:sldId id="286" r:id="rId10"/>
    <p:sldId id="288" r:id="rId11"/>
    <p:sldId id="289" r:id="rId12"/>
    <p:sldId id="290" r:id="rId13"/>
    <p:sldId id="295" r:id="rId14"/>
    <p:sldId id="296" r:id="rId15"/>
    <p:sldId id="297" r:id="rId16"/>
    <p:sldId id="298" r:id="rId17"/>
    <p:sldId id="301" r:id="rId18"/>
    <p:sldId id="302" r:id="rId19"/>
    <p:sldId id="303" r:id="rId20"/>
    <p:sldId id="304" r:id="rId21"/>
    <p:sldId id="299" r:id="rId22"/>
    <p:sldId id="284"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6"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569" autoAdjust="0"/>
    <p:restoredTop sz="94660"/>
  </p:normalViewPr>
  <p:slideViewPr>
    <p:cSldViewPr snapToGrid="0" showGuides="1">
      <p:cViewPr varScale="1">
        <p:scale>
          <a:sx n="113" d="100"/>
          <a:sy n="113" d="100"/>
        </p:scale>
        <p:origin x="396" y="108"/>
      </p:cViewPr>
      <p:guideLst>
        <p:guide orient="horz" pos="2136"/>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8C899B-9066-45C2-993A-8F569194EFD7}" type="datetimeFigureOut">
              <a:rPr lang="en-IN" smtClean="0"/>
              <a:t>05-11-2016</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F8705A-D3CF-4912-A993-0114424993D8}" type="slidenum">
              <a:rPr lang="en-IN" smtClean="0"/>
              <a:t>‹#›</a:t>
            </a:fld>
            <a:endParaRPr lang="en-IN"/>
          </a:p>
        </p:txBody>
      </p:sp>
    </p:spTree>
    <p:extLst>
      <p:ext uri="{BB962C8B-B14F-4D97-AF65-F5344CB8AC3E}">
        <p14:creationId xmlns:p14="http://schemas.microsoft.com/office/powerpoint/2010/main" val="25572751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p:spPr>
      </p:sp>
      <p:sp>
        <p:nvSpPr>
          <p:cNvPr id="174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741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F97C267-6D73-40E1-844F-9A5FAA4C25FD}" type="slidenum">
              <a:rPr lang="en-US" smtClean="0"/>
              <a:pPr fontAlgn="base">
                <a:spcBef>
                  <a:spcPct val="0"/>
                </a:spcBef>
                <a:spcAft>
                  <a:spcPct val="0"/>
                </a:spcAft>
                <a:defRPr/>
              </a:pPr>
              <a:t>1</a:t>
            </a:fld>
            <a:endParaRPr lang="en-US" smtClean="0"/>
          </a:p>
        </p:txBody>
      </p:sp>
    </p:spTree>
    <p:extLst>
      <p:ext uri="{BB962C8B-B14F-4D97-AF65-F5344CB8AC3E}">
        <p14:creationId xmlns:p14="http://schemas.microsoft.com/office/powerpoint/2010/main" val="24538641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p:spPr>
      </p:sp>
      <p:sp>
        <p:nvSpPr>
          <p:cNvPr id="174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741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F97C267-6D73-40E1-844F-9A5FAA4C25FD}" type="slidenum">
              <a:rPr lang="en-US" smtClean="0"/>
              <a:pPr fontAlgn="base">
                <a:spcBef>
                  <a:spcPct val="0"/>
                </a:spcBef>
                <a:spcAft>
                  <a:spcPct val="0"/>
                </a:spcAft>
                <a:defRPr/>
              </a:pPr>
              <a:t>2</a:t>
            </a:fld>
            <a:endParaRPr lang="en-US" smtClean="0"/>
          </a:p>
        </p:txBody>
      </p:sp>
    </p:spTree>
    <p:extLst>
      <p:ext uri="{BB962C8B-B14F-4D97-AF65-F5344CB8AC3E}">
        <p14:creationId xmlns:p14="http://schemas.microsoft.com/office/powerpoint/2010/main" val="790200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IN" altLang="en-US" smtClean="0"/>
          </a:p>
        </p:txBody>
      </p:sp>
      <p:sp>
        <p:nvSpPr>
          <p:cNvPr id="7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EC4B5D4-DE4A-4009-B67C-B92617A73D9A}" type="slidenum">
              <a:rPr lang="en-US" altLang="en-US" smtClean="0">
                <a:latin typeface="Calibri" panose="020F0502020204030204" pitchFamily="34" charset="0"/>
              </a:rPr>
              <a:pPr/>
              <a:t>14</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22260636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64FD8DAE-1EA0-4819-B5EF-BA9DC5354DC6}" type="slidenum">
              <a:rPr lang="en-US" smtClean="0"/>
              <a:pPr/>
              <a:t>18</a:t>
            </a:fld>
            <a:endParaRPr lang="en-US"/>
          </a:p>
        </p:txBody>
      </p:sp>
    </p:spTree>
    <p:extLst>
      <p:ext uri="{BB962C8B-B14F-4D97-AF65-F5344CB8AC3E}">
        <p14:creationId xmlns:p14="http://schemas.microsoft.com/office/powerpoint/2010/main" val="9843181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IN" altLang="en-US" smtClean="0"/>
          </a:p>
        </p:txBody>
      </p:sp>
      <p:sp>
        <p:nvSpPr>
          <p:cNvPr id="133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961807C-9C24-448F-9A7F-D5E17190A9F4}" type="slidenum">
              <a:rPr lang="en-US" altLang="en-US" smtClean="0">
                <a:latin typeface="Calibri" panose="020F0502020204030204" pitchFamily="34" charset="0"/>
              </a:rPr>
              <a:pPr/>
              <a:t>20</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38153076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I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A88524DF-2D61-46A2-A0E1-C181EFB16C0B}" type="datetimeFigureOut">
              <a:rPr lang="en-IN" smtClean="0"/>
              <a:t>05-11-2016</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AE9B12A5-DC0E-43C6-AFA0-26A8D1ACFB36}" type="slidenum">
              <a:rPr lang="en-IN" smtClean="0"/>
              <a:t>‹#›</a:t>
            </a:fld>
            <a:endParaRPr lang="en-IN"/>
          </a:p>
        </p:txBody>
      </p:sp>
    </p:spTree>
    <p:extLst>
      <p:ext uri="{BB962C8B-B14F-4D97-AF65-F5344CB8AC3E}">
        <p14:creationId xmlns:p14="http://schemas.microsoft.com/office/powerpoint/2010/main" val="27930526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A88524DF-2D61-46A2-A0E1-C181EFB16C0B}" type="datetimeFigureOut">
              <a:rPr lang="en-IN" smtClean="0"/>
              <a:t>05-11-2016</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AE9B12A5-DC0E-43C6-AFA0-26A8D1ACFB36}" type="slidenum">
              <a:rPr lang="en-IN" smtClean="0"/>
              <a:t>‹#›</a:t>
            </a:fld>
            <a:endParaRPr lang="en-IN"/>
          </a:p>
        </p:txBody>
      </p:sp>
    </p:spTree>
    <p:extLst>
      <p:ext uri="{BB962C8B-B14F-4D97-AF65-F5344CB8AC3E}">
        <p14:creationId xmlns:p14="http://schemas.microsoft.com/office/powerpoint/2010/main" val="39337292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A88524DF-2D61-46A2-A0E1-C181EFB16C0B}" type="datetimeFigureOut">
              <a:rPr lang="en-IN" smtClean="0"/>
              <a:t>05-11-2016</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AE9B12A5-DC0E-43C6-AFA0-26A8D1ACFB36}" type="slidenum">
              <a:rPr lang="en-IN" smtClean="0"/>
              <a:t>‹#›</a:t>
            </a:fld>
            <a:endParaRPr lang="en-IN"/>
          </a:p>
        </p:txBody>
      </p:sp>
    </p:spTree>
    <p:extLst>
      <p:ext uri="{BB962C8B-B14F-4D97-AF65-F5344CB8AC3E}">
        <p14:creationId xmlns:p14="http://schemas.microsoft.com/office/powerpoint/2010/main" val="29130612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A88524DF-2D61-46A2-A0E1-C181EFB16C0B}" type="datetimeFigureOut">
              <a:rPr lang="en-IN" smtClean="0"/>
              <a:t>05-11-2016</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AE9B12A5-DC0E-43C6-AFA0-26A8D1ACFB36}" type="slidenum">
              <a:rPr lang="en-IN" smtClean="0"/>
              <a:t>‹#›</a:t>
            </a:fld>
            <a:endParaRPr lang="en-IN"/>
          </a:p>
        </p:txBody>
      </p:sp>
    </p:spTree>
    <p:extLst>
      <p:ext uri="{BB962C8B-B14F-4D97-AF65-F5344CB8AC3E}">
        <p14:creationId xmlns:p14="http://schemas.microsoft.com/office/powerpoint/2010/main" val="19075568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I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88524DF-2D61-46A2-A0E1-C181EFB16C0B}" type="datetimeFigureOut">
              <a:rPr lang="en-IN" smtClean="0"/>
              <a:t>05-11-2016</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AE9B12A5-DC0E-43C6-AFA0-26A8D1ACFB36}" type="slidenum">
              <a:rPr lang="en-IN" smtClean="0"/>
              <a:t>‹#›</a:t>
            </a:fld>
            <a:endParaRPr lang="en-IN"/>
          </a:p>
        </p:txBody>
      </p:sp>
    </p:spTree>
    <p:extLst>
      <p:ext uri="{BB962C8B-B14F-4D97-AF65-F5344CB8AC3E}">
        <p14:creationId xmlns:p14="http://schemas.microsoft.com/office/powerpoint/2010/main" val="34814450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fld id="{A88524DF-2D61-46A2-A0E1-C181EFB16C0B}" type="datetimeFigureOut">
              <a:rPr lang="en-IN" smtClean="0"/>
              <a:t>05-11-2016</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AE9B12A5-DC0E-43C6-AFA0-26A8D1ACFB36}" type="slidenum">
              <a:rPr lang="en-IN" smtClean="0"/>
              <a:t>‹#›</a:t>
            </a:fld>
            <a:endParaRPr lang="en-IN"/>
          </a:p>
        </p:txBody>
      </p:sp>
    </p:spTree>
    <p:extLst>
      <p:ext uri="{BB962C8B-B14F-4D97-AF65-F5344CB8AC3E}">
        <p14:creationId xmlns:p14="http://schemas.microsoft.com/office/powerpoint/2010/main" val="37634417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I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fld id="{A88524DF-2D61-46A2-A0E1-C181EFB16C0B}" type="datetimeFigureOut">
              <a:rPr lang="en-IN" smtClean="0"/>
              <a:t>05-11-2016</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AE9B12A5-DC0E-43C6-AFA0-26A8D1ACFB36}" type="slidenum">
              <a:rPr lang="en-IN" smtClean="0"/>
              <a:t>‹#›</a:t>
            </a:fld>
            <a:endParaRPr lang="en-IN"/>
          </a:p>
        </p:txBody>
      </p:sp>
    </p:spTree>
    <p:extLst>
      <p:ext uri="{BB962C8B-B14F-4D97-AF65-F5344CB8AC3E}">
        <p14:creationId xmlns:p14="http://schemas.microsoft.com/office/powerpoint/2010/main" val="35375388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A88524DF-2D61-46A2-A0E1-C181EFB16C0B}" type="datetimeFigureOut">
              <a:rPr lang="en-IN" smtClean="0"/>
              <a:t>05-11-2016</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AE9B12A5-DC0E-43C6-AFA0-26A8D1ACFB36}" type="slidenum">
              <a:rPr lang="en-IN" smtClean="0"/>
              <a:t>‹#›</a:t>
            </a:fld>
            <a:endParaRPr lang="en-IN"/>
          </a:p>
        </p:txBody>
      </p:sp>
    </p:spTree>
    <p:extLst>
      <p:ext uri="{BB962C8B-B14F-4D97-AF65-F5344CB8AC3E}">
        <p14:creationId xmlns:p14="http://schemas.microsoft.com/office/powerpoint/2010/main" val="20814409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8524DF-2D61-46A2-A0E1-C181EFB16C0B}" type="datetimeFigureOut">
              <a:rPr lang="en-IN" smtClean="0"/>
              <a:t>05-11-2016</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AE9B12A5-DC0E-43C6-AFA0-26A8D1ACFB36}" type="slidenum">
              <a:rPr lang="en-IN" smtClean="0"/>
              <a:t>‹#›</a:t>
            </a:fld>
            <a:endParaRPr lang="en-IN"/>
          </a:p>
        </p:txBody>
      </p:sp>
    </p:spTree>
    <p:extLst>
      <p:ext uri="{BB962C8B-B14F-4D97-AF65-F5344CB8AC3E}">
        <p14:creationId xmlns:p14="http://schemas.microsoft.com/office/powerpoint/2010/main" val="34865561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I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88524DF-2D61-46A2-A0E1-C181EFB16C0B}" type="datetimeFigureOut">
              <a:rPr lang="en-IN" smtClean="0"/>
              <a:t>05-11-2016</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AE9B12A5-DC0E-43C6-AFA0-26A8D1ACFB36}" type="slidenum">
              <a:rPr lang="en-IN" smtClean="0"/>
              <a:t>‹#›</a:t>
            </a:fld>
            <a:endParaRPr lang="en-IN"/>
          </a:p>
        </p:txBody>
      </p:sp>
    </p:spTree>
    <p:extLst>
      <p:ext uri="{BB962C8B-B14F-4D97-AF65-F5344CB8AC3E}">
        <p14:creationId xmlns:p14="http://schemas.microsoft.com/office/powerpoint/2010/main" val="7300105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I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88524DF-2D61-46A2-A0E1-C181EFB16C0B}" type="datetimeFigureOut">
              <a:rPr lang="en-IN" smtClean="0"/>
              <a:t>05-11-2016</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AE9B12A5-DC0E-43C6-AFA0-26A8D1ACFB36}" type="slidenum">
              <a:rPr lang="en-IN" smtClean="0"/>
              <a:t>‹#›</a:t>
            </a:fld>
            <a:endParaRPr lang="en-IN"/>
          </a:p>
        </p:txBody>
      </p:sp>
    </p:spTree>
    <p:extLst>
      <p:ext uri="{BB962C8B-B14F-4D97-AF65-F5344CB8AC3E}">
        <p14:creationId xmlns:p14="http://schemas.microsoft.com/office/powerpoint/2010/main" val="23313981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8524DF-2D61-46A2-A0E1-C181EFB16C0B}" type="datetimeFigureOut">
              <a:rPr lang="en-IN" smtClean="0"/>
              <a:t>05-11-2016</a:t>
            </a:fld>
            <a:endParaRPr lang="en-I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9B12A5-DC0E-43C6-AFA0-26A8D1ACFB36}" type="slidenum">
              <a:rPr lang="en-IN" smtClean="0"/>
              <a:t>‹#›</a:t>
            </a:fld>
            <a:endParaRPr lang="en-IN"/>
          </a:p>
        </p:txBody>
      </p:sp>
    </p:spTree>
    <p:extLst>
      <p:ext uri="{BB962C8B-B14F-4D97-AF65-F5344CB8AC3E}">
        <p14:creationId xmlns:p14="http://schemas.microsoft.com/office/powerpoint/2010/main" val="36782424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hyperlink" Target="http://core.ap.gov.in/CMDashBoard/Index.aspx" TargetMode="External"/><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21.png"/><Relationship Id="rId4" Type="http://schemas.openxmlformats.org/officeDocument/2006/relationships/oleObject" Target="../embeddings/Microsoft_Excel_97-2003_Worksheet1.xls"/></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hyperlink" Target="http://65.19.149.160/gws/reports.aspx"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3.jpeg"/><Relationship Id="rId2" Type="http://schemas.openxmlformats.org/officeDocument/2006/relationships/image" Target="../media/image10.jpeg"/><Relationship Id="rId1" Type="http://schemas.openxmlformats.org/officeDocument/2006/relationships/slideLayout" Target="../slideLayouts/slideLayout7.xml"/><Relationship Id="rId6" Type="http://schemas.openxmlformats.org/officeDocument/2006/relationships/image" Target="../media/image2.jpeg"/><Relationship Id="rId5" Type="http://schemas.openxmlformats.org/officeDocument/2006/relationships/image" Target="../media/image9.png"/><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6" descr="template_main.jpg"/>
          <p:cNvPicPr>
            <a:picLocks noChangeAspect="1"/>
          </p:cNvPicPr>
          <p:nvPr/>
        </p:nvPicPr>
        <p:blipFill>
          <a:blip r:embed="rId3"/>
          <a:srcRect/>
          <a:stretch>
            <a:fillRect/>
          </a:stretch>
        </p:blipFill>
        <p:spPr bwMode="auto">
          <a:xfrm>
            <a:off x="169333" y="-38100"/>
            <a:ext cx="11853334" cy="6858000"/>
          </a:xfrm>
          <a:prstGeom prst="rect">
            <a:avLst/>
          </a:prstGeom>
          <a:noFill/>
          <a:ln w="9525">
            <a:noFill/>
            <a:miter lim="800000"/>
            <a:headEnd/>
            <a:tailEnd/>
          </a:ln>
        </p:spPr>
      </p:pic>
      <p:sp>
        <p:nvSpPr>
          <p:cNvPr id="10" name="Title 1"/>
          <p:cNvSpPr txBox="1">
            <a:spLocks/>
          </p:cNvSpPr>
          <p:nvPr/>
        </p:nvSpPr>
        <p:spPr>
          <a:xfrm>
            <a:off x="1638300" y="729192"/>
            <a:ext cx="8915400" cy="1219200"/>
          </a:xfrm>
          <a:prstGeom prst="rect">
            <a:avLst/>
          </a:prstGeom>
        </p:spPr>
        <p:txBody>
          <a:bodyPr anchor="ctr"/>
          <a:lstStyle/>
          <a:p>
            <a:pPr algn="ctr">
              <a:lnSpc>
                <a:spcPct val="115000"/>
              </a:lnSpc>
              <a:defRPr/>
            </a:pPr>
            <a:r>
              <a:rPr lang="en-US" sz="3200" b="1" dirty="0">
                <a:solidFill>
                  <a:srgbClr val="FDFD27"/>
                </a:solidFill>
                <a:latin typeface="Times New Roman" pitchFamily="18" charset="0"/>
                <a:ea typeface="+mj-ea"/>
                <a:cs typeface="Times New Roman" pitchFamily="18" charset="0"/>
              </a:rPr>
              <a:t>Government of Andhra </a:t>
            </a:r>
            <a:r>
              <a:rPr lang="en-US" sz="3200" b="1" dirty="0" smtClean="0">
                <a:solidFill>
                  <a:srgbClr val="FDFD27"/>
                </a:solidFill>
                <a:latin typeface="Times New Roman" pitchFamily="18" charset="0"/>
                <a:ea typeface="+mj-ea"/>
                <a:cs typeface="Times New Roman" pitchFamily="18" charset="0"/>
              </a:rPr>
              <a:t>Pradesh</a:t>
            </a:r>
          </a:p>
          <a:p>
            <a:pPr algn="ctr">
              <a:lnSpc>
                <a:spcPct val="115000"/>
              </a:lnSpc>
              <a:defRPr/>
            </a:pPr>
            <a:r>
              <a:rPr lang="en-US" sz="3200" b="1" dirty="0" smtClean="0">
                <a:solidFill>
                  <a:srgbClr val="FDFD27"/>
                </a:solidFill>
                <a:latin typeface="Times New Roman" pitchFamily="18" charset="0"/>
                <a:ea typeface="+mj-ea"/>
                <a:cs typeface="Times New Roman" pitchFamily="18" charset="0"/>
              </a:rPr>
              <a:t>Groundwater </a:t>
            </a:r>
            <a:r>
              <a:rPr lang="en-US" sz="3200" b="1" dirty="0" smtClean="0">
                <a:solidFill>
                  <a:srgbClr val="FDFD27"/>
                </a:solidFill>
                <a:latin typeface="Times New Roman" pitchFamily="18" charset="0"/>
                <a:ea typeface="+mj-ea"/>
                <a:cs typeface="Times New Roman" pitchFamily="18" charset="0"/>
              </a:rPr>
              <a:t>and Water Audit Department</a:t>
            </a:r>
          </a:p>
          <a:p>
            <a:pPr algn="ctr">
              <a:lnSpc>
                <a:spcPct val="115000"/>
              </a:lnSpc>
              <a:defRPr/>
            </a:pPr>
            <a:r>
              <a:rPr lang="en-US" sz="3200" b="1" dirty="0" smtClean="0">
                <a:solidFill>
                  <a:srgbClr val="FDFD27"/>
                </a:solidFill>
                <a:latin typeface="Times New Roman" pitchFamily="18" charset="0"/>
                <a:ea typeface="+mj-ea"/>
                <a:cs typeface="Times New Roman" pitchFamily="18" charset="0"/>
              </a:rPr>
              <a:t>MINISTRY OF </a:t>
            </a:r>
            <a:r>
              <a:rPr lang="en-US" sz="3200" b="1" dirty="0" smtClean="0">
                <a:solidFill>
                  <a:srgbClr val="FDFD27"/>
                </a:solidFill>
                <a:latin typeface="Times New Roman" pitchFamily="18" charset="0"/>
                <a:ea typeface="+mj-ea"/>
                <a:cs typeface="Times New Roman" pitchFamily="18" charset="0"/>
              </a:rPr>
              <a:t>WATER RESOURCES</a:t>
            </a:r>
            <a:endParaRPr lang="en-US" sz="3200" b="1" dirty="0">
              <a:solidFill>
                <a:srgbClr val="FDFD27"/>
              </a:solidFill>
              <a:latin typeface="Times New Roman" pitchFamily="18" charset="0"/>
              <a:ea typeface="+mj-ea"/>
              <a:cs typeface="Times New Roman" pitchFamily="18" charset="0"/>
            </a:endParaRPr>
          </a:p>
        </p:txBody>
      </p:sp>
      <p:pic>
        <p:nvPicPr>
          <p:cNvPr id="6" name="Picture 6"/>
          <p:cNvPicPr>
            <a:picLocks noChangeAspect="1" noChangeArrowheads="1"/>
          </p:cNvPicPr>
          <p:nvPr/>
        </p:nvPicPr>
        <p:blipFill>
          <a:blip r:embed="rId4"/>
          <a:srcRect/>
          <a:stretch>
            <a:fillRect/>
          </a:stretch>
        </p:blipFill>
        <p:spPr bwMode="auto">
          <a:xfrm>
            <a:off x="10976843" y="199284"/>
            <a:ext cx="762000" cy="704057"/>
          </a:xfrm>
          <a:prstGeom prst="rect">
            <a:avLst/>
          </a:prstGeom>
          <a:noFill/>
          <a:ln w="9525">
            <a:noFill/>
            <a:miter lim="800000"/>
            <a:headEnd/>
            <a:tailEnd/>
          </a:ln>
        </p:spPr>
      </p:pic>
      <p:pic>
        <p:nvPicPr>
          <p:cNvPr id="7" name="Picture 6" descr="C:\Users\dpo\Desktop\Andhra-Pradesh-Government-Logo.jpg"/>
          <p:cNvPicPr>
            <a:picLocks noChangeAspect="1" noChangeArrowheads="1"/>
          </p:cNvPicPr>
          <p:nvPr/>
        </p:nvPicPr>
        <p:blipFill>
          <a:blip r:embed="rId5"/>
          <a:srcRect/>
          <a:stretch>
            <a:fillRect/>
          </a:stretch>
        </p:blipFill>
        <p:spPr bwMode="auto">
          <a:xfrm>
            <a:off x="522817" y="170313"/>
            <a:ext cx="762000" cy="762000"/>
          </a:xfrm>
          <a:prstGeom prst="rect">
            <a:avLst/>
          </a:prstGeom>
          <a:noFill/>
          <a:ln w="9525">
            <a:noFill/>
            <a:miter lim="800000"/>
            <a:headEnd/>
            <a:tailEnd/>
          </a:ln>
        </p:spPr>
      </p:pic>
      <p:sp>
        <p:nvSpPr>
          <p:cNvPr id="2" name="TextBox 1"/>
          <p:cNvSpPr txBox="1"/>
          <p:nvPr/>
        </p:nvSpPr>
        <p:spPr>
          <a:xfrm>
            <a:off x="903817" y="2554265"/>
            <a:ext cx="10668000" cy="1569660"/>
          </a:xfrm>
          <a:prstGeom prst="rect">
            <a:avLst/>
          </a:prstGeom>
          <a:solidFill>
            <a:schemeClr val="accent4">
              <a:lumMod val="20000"/>
              <a:lumOff val="80000"/>
            </a:schemeClr>
          </a:solidFill>
        </p:spPr>
        <p:txBody>
          <a:bodyPr wrap="square" rtlCol="0">
            <a:spAutoFit/>
          </a:bodyPr>
          <a:lstStyle/>
          <a:p>
            <a:pPr algn="ctr"/>
            <a:r>
              <a:rPr lang="en-US" sz="3200" b="1" dirty="0" smtClean="0">
                <a:solidFill>
                  <a:srgbClr val="C00000"/>
                </a:solidFill>
              </a:rPr>
              <a:t>Real Time Groundwater </a:t>
            </a:r>
          </a:p>
          <a:p>
            <a:pPr algn="ctr"/>
            <a:r>
              <a:rPr lang="en-US" sz="3200" b="1" dirty="0" smtClean="0">
                <a:solidFill>
                  <a:srgbClr val="C00000"/>
                </a:solidFill>
              </a:rPr>
              <a:t>and other Water Resources Monitoring </a:t>
            </a:r>
          </a:p>
          <a:p>
            <a:pPr algn="ctr"/>
            <a:r>
              <a:rPr lang="en-US" sz="3200" b="1" dirty="0" smtClean="0">
                <a:solidFill>
                  <a:srgbClr val="C00000"/>
                </a:solidFill>
              </a:rPr>
              <a:t> for Real Time Governance</a:t>
            </a:r>
            <a:endParaRPr lang="en-IN" sz="3200" b="1" dirty="0">
              <a:solidFill>
                <a:srgbClr val="C00000"/>
              </a:solidFill>
            </a:endParaRPr>
          </a:p>
        </p:txBody>
      </p:sp>
    </p:spTree>
    <p:extLst>
      <p:ext uri="{BB962C8B-B14F-4D97-AF65-F5344CB8AC3E}">
        <p14:creationId xmlns:p14="http://schemas.microsoft.com/office/powerpoint/2010/main" val="38037162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12916" r="12188"/>
          <a:stretch/>
        </p:blipFill>
        <p:spPr>
          <a:xfrm>
            <a:off x="302172" y="-38100"/>
            <a:ext cx="11587655" cy="6858000"/>
          </a:xfrm>
          <a:prstGeom prst="rect">
            <a:avLst/>
          </a:prstGeom>
        </p:spPr>
      </p:pic>
      <p:sp>
        <p:nvSpPr>
          <p:cNvPr id="4" name="TextBox 3">
            <a:hlinkClick r:id="rId3"/>
          </p:cNvPr>
          <p:cNvSpPr txBox="1"/>
          <p:nvPr/>
        </p:nvSpPr>
        <p:spPr>
          <a:xfrm>
            <a:off x="1410526" y="14666"/>
            <a:ext cx="3166240" cy="523220"/>
          </a:xfrm>
          <a:prstGeom prst="rect">
            <a:avLst/>
          </a:prstGeom>
          <a:noFill/>
        </p:spPr>
        <p:txBody>
          <a:bodyPr wrap="square" rtlCol="0">
            <a:spAutoFit/>
          </a:bodyPr>
          <a:lstStyle/>
          <a:p>
            <a:r>
              <a:rPr lang="en-US" sz="2800" dirty="0" smtClean="0"/>
              <a:t>www.core.ap.gov.in</a:t>
            </a:r>
            <a:endParaRPr lang="en-IN" sz="2800" dirty="0"/>
          </a:p>
        </p:txBody>
      </p:sp>
      <p:sp>
        <p:nvSpPr>
          <p:cNvPr id="5" name="Oval 4"/>
          <p:cNvSpPr/>
          <p:nvPr/>
        </p:nvSpPr>
        <p:spPr>
          <a:xfrm>
            <a:off x="7930055" y="2033752"/>
            <a:ext cx="3641835" cy="1119351"/>
          </a:xfrm>
          <a:prstGeom prst="ellipse">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TextBox 5"/>
          <p:cNvSpPr txBox="1"/>
          <p:nvPr/>
        </p:nvSpPr>
        <p:spPr>
          <a:xfrm>
            <a:off x="6096000" y="93426"/>
            <a:ext cx="3720663" cy="523220"/>
          </a:xfrm>
          <a:prstGeom prst="rect">
            <a:avLst/>
          </a:prstGeom>
          <a:noFill/>
        </p:spPr>
        <p:txBody>
          <a:bodyPr wrap="square" rtlCol="0">
            <a:spAutoFit/>
          </a:bodyPr>
          <a:lstStyle/>
          <a:p>
            <a:pPr algn="ctr"/>
            <a:r>
              <a:rPr lang="en-US" sz="2800" b="1" dirty="0" smtClean="0">
                <a:solidFill>
                  <a:srgbClr val="C00000"/>
                </a:solidFill>
              </a:rPr>
              <a:t>Data dissemination</a:t>
            </a:r>
            <a:endParaRPr lang="en-IN" sz="2800" b="1" dirty="0">
              <a:solidFill>
                <a:srgbClr val="C00000"/>
              </a:solidFill>
            </a:endParaRPr>
          </a:p>
        </p:txBody>
      </p:sp>
    </p:spTree>
    <p:extLst>
      <p:ext uri="{BB962C8B-B14F-4D97-AF65-F5344CB8AC3E}">
        <p14:creationId xmlns:p14="http://schemas.microsoft.com/office/powerpoint/2010/main" val="30602447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t="15170" b="7471"/>
          <a:stretch/>
        </p:blipFill>
        <p:spPr>
          <a:xfrm>
            <a:off x="99848" y="0"/>
            <a:ext cx="11992303" cy="6858000"/>
          </a:xfrm>
          <a:prstGeom prst="rect">
            <a:avLst/>
          </a:prstGeom>
        </p:spPr>
      </p:pic>
    </p:spTree>
    <p:extLst>
      <p:ext uri="{BB962C8B-B14F-4D97-AF65-F5344CB8AC3E}">
        <p14:creationId xmlns:p14="http://schemas.microsoft.com/office/powerpoint/2010/main" val="8497320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t="9310" r="14626" b="8697"/>
          <a:stretch/>
        </p:blipFill>
        <p:spPr>
          <a:xfrm>
            <a:off x="112208" y="0"/>
            <a:ext cx="11979944" cy="6858000"/>
          </a:xfrm>
          <a:prstGeom prst="rect">
            <a:avLst/>
          </a:prstGeom>
        </p:spPr>
      </p:pic>
    </p:spTree>
    <p:extLst>
      <p:ext uri="{BB962C8B-B14F-4D97-AF65-F5344CB8AC3E}">
        <p14:creationId xmlns:p14="http://schemas.microsoft.com/office/powerpoint/2010/main" val="15692473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392905"/>
            <a:ext cx="8484607" cy="6262689"/>
          </a:xfrm>
          <a:prstGeom prst="rect">
            <a:avLst/>
          </a:prstGeom>
        </p:spPr>
      </p:pic>
      <p:pic>
        <p:nvPicPr>
          <p:cNvPr id="4" name="Picture 3"/>
          <p:cNvPicPr>
            <a:picLocks noChangeAspect="1"/>
          </p:cNvPicPr>
          <p:nvPr/>
        </p:nvPicPr>
        <p:blipFill>
          <a:blip r:embed="rId3"/>
          <a:stretch>
            <a:fillRect/>
          </a:stretch>
        </p:blipFill>
        <p:spPr>
          <a:xfrm>
            <a:off x="8484607" y="564355"/>
            <a:ext cx="3574043" cy="5786438"/>
          </a:xfrm>
          <a:prstGeom prst="rect">
            <a:avLst/>
          </a:prstGeom>
        </p:spPr>
      </p:pic>
      <p:sp>
        <p:nvSpPr>
          <p:cNvPr id="5" name="TextBox 4"/>
          <p:cNvSpPr txBox="1"/>
          <p:nvPr/>
        </p:nvSpPr>
        <p:spPr>
          <a:xfrm>
            <a:off x="1371600" y="41135"/>
            <a:ext cx="6858000" cy="523220"/>
          </a:xfrm>
          <a:prstGeom prst="rect">
            <a:avLst/>
          </a:prstGeom>
          <a:noFill/>
        </p:spPr>
        <p:txBody>
          <a:bodyPr wrap="square" rtlCol="0">
            <a:spAutoFit/>
          </a:bodyPr>
          <a:lstStyle/>
          <a:p>
            <a:pPr algn="ctr"/>
            <a:r>
              <a:rPr lang="en-US" sz="2800" b="1" dirty="0" smtClean="0">
                <a:solidFill>
                  <a:srgbClr val="FF0000"/>
                </a:solidFill>
              </a:rPr>
              <a:t>Real Time Data Analysis with Historical </a:t>
            </a:r>
            <a:r>
              <a:rPr lang="en-US" sz="2800" b="1" dirty="0">
                <a:solidFill>
                  <a:srgbClr val="FF0000"/>
                </a:solidFill>
              </a:rPr>
              <a:t>D</a:t>
            </a:r>
            <a:r>
              <a:rPr lang="en-US" sz="2800" b="1" dirty="0" smtClean="0">
                <a:solidFill>
                  <a:srgbClr val="FF0000"/>
                </a:solidFill>
              </a:rPr>
              <a:t>ata</a:t>
            </a:r>
            <a:endParaRPr lang="en-IN" sz="2800" b="1" dirty="0">
              <a:solidFill>
                <a:srgbClr val="FF0000"/>
              </a:solidFill>
            </a:endParaRPr>
          </a:p>
        </p:txBody>
      </p:sp>
      <p:pic>
        <p:nvPicPr>
          <p:cNvPr id="6" name="Picture 5" descr="C:\Users\dpo\Desktop\Andhra-Pradesh-Government-Logo.jpg"/>
          <p:cNvPicPr>
            <a:picLocks noChangeAspect="1" noChangeArrowheads="1"/>
          </p:cNvPicPr>
          <p:nvPr/>
        </p:nvPicPr>
        <p:blipFill>
          <a:blip r:embed="rId4"/>
          <a:srcRect/>
          <a:stretch>
            <a:fillRect/>
          </a:stretch>
        </p:blipFill>
        <p:spPr bwMode="auto">
          <a:xfrm>
            <a:off x="304800" y="41135"/>
            <a:ext cx="762000" cy="762000"/>
          </a:xfrm>
          <a:prstGeom prst="rect">
            <a:avLst/>
          </a:prstGeom>
          <a:noFill/>
          <a:ln w="9525">
            <a:noFill/>
            <a:miter lim="800000"/>
            <a:headEnd/>
            <a:tailEnd/>
          </a:ln>
        </p:spPr>
      </p:pic>
    </p:spTree>
    <p:extLst>
      <p:ext uri="{BB962C8B-B14F-4D97-AF65-F5344CB8AC3E}">
        <p14:creationId xmlns:p14="http://schemas.microsoft.com/office/powerpoint/2010/main" val="69826449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146" name="Chart 1"/>
          <p:cNvGraphicFramePr>
            <a:graphicFrameLocks/>
          </p:cNvGraphicFramePr>
          <p:nvPr/>
        </p:nvGraphicFramePr>
        <p:xfrm>
          <a:off x="257175" y="188913"/>
          <a:ext cx="11677650" cy="6445250"/>
        </p:xfrm>
        <a:graphic>
          <a:graphicData uri="http://schemas.openxmlformats.org/presentationml/2006/ole">
            <mc:AlternateContent xmlns:mc="http://schemas.openxmlformats.org/markup-compatibility/2006">
              <mc:Choice xmlns:v="urn:schemas-microsoft-com:vml" Requires="v">
                <p:oleObj spid="_x0000_s2057" name="Chart" r:id="rId4" imgW="11680948" imgH="6456224" progId="Excel.Chart.8">
                  <p:embed/>
                </p:oleObj>
              </mc:Choice>
              <mc:Fallback>
                <p:oleObj name="Chart" r:id="rId4" imgW="11680948" imgH="6456224" progId="Excel.Chart.8">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7175" y="188913"/>
                        <a:ext cx="11677650" cy="64452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Oval 4"/>
          <p:cNvSpPr/>
          <p:nvPr/>
        </p:nvSpPr>
        <p:spPr>
          <a:xfrm rot="2759468">
            <a:off x="9115425" y="274638"/>
            <a:ext cx="255587" cy="181768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defRPr/>
            </a:pPr>
            <a:endParaRPr lang="en-US" dirty="0"/>
          </a:p>
        </p:txBody>
      </p:sp>
      <p:sp>
        <p:nvSpPr>
          <p:cNvPr id="6" name="Oval 5"/>
          <p:cNvSpPr/>
          <p:nvPr/>
        </p:nvSpPr>
        <p:spPr>
          <a:xfrm rot="2759468">
            <a:off x="7709694" y="407194"/>
            <a:ext cx="255587" cy="16605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defRPr/>
            </a:pPr>
            <a:endParaRPr lang="en-US" dirty="0"/>
          </a:p>
        </p:txBody>
      </p:sp>
      <p:sp>
        <p:nvSpPr>
          <p:cNvPr id="7" name="Oval 6"/>
          <p:cNvSpPr/>
          <p:nvPr/>
        </p:nvSpPr>
        <p:spPr>
          <a:xfrm rot="2759468">
            <a:off x="6442868" y="142082"/>
            <a:ext cx="531813" cy="18923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defRPr/>
            </a:pPr>
            <a:endParaRPr lang="en-US" dirty="0"/>
          </a:p>
        </p:txBody>
      </p:sp>
      <p:sp>
        <p:nvSpPr>
          <p:cNvPr id="12" name="Rectangle 11"/>
          <p:cNvSpPr/>
          <p:nvPr/>
        </p:nvSpPr>
        <p:spPr>
          <a:xfrm>
            <a:off x="173038" y="133350"/>
            <a:ext cx="11845925" cy="664845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p>
        </p:txBody>
      </p:sp>
      <p:sp>
        <p:nvSpPr>
          <p:cNvPr id="8" name="Rectangle 7"/>
          <p:cNvSpPr/>
          <p:nvPr/>
        </p:nvSpPr>
        <p:spPr>
          <a:xfrm>
            <a:off x="3600450" y="4953000"/>
            <a:ext cx="468313" cy="165100"/>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sz="1600"/>
          </a:p>
        </p:txBody>
      </p:sp>
      <p:sp>
        <p:nvSpPr>
          <p:cNvPr id="6152" name="TextBox 9"/>
          <p:cNvSpPr txBox="1">
            <a:spLocks noChangeArrowheads="1"/>
          </p:cNvSpPr>
          <p:nvPr/>
        </p:nvSpPr>
        <p:spPr bwMode="auto">
          <a:xfrm>
            <a:off x="4038600" y="4895850"/>
            <a:ext cx="11430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1100" dirty="0">
                <a:latin typeface="Arial" panose="020B0604020202020204" pitchFamily="34" charset="0"/>
              </a:rPr>
              <a:t>WL- </a:t>
            </a:r>
            <a:r>
              <a:rPr lang="en-US" altLang="en-US" sz="1100" dirty="0" smtClean="0">
                <a:latin typeface="Arial" panose="020B0604020202020204" pitchFamily="34" charset="0"/>
              </a:rPr>
              <a:t>05-11-16</a:t>
            </a:r>
            <a:endParaRPr lang="en-IN" altLang="en-US" sz="1100" dirty="0">
              <a:latin typeface="Arial" panose="020B0604020202020204" pitchFamily="34" charset="0"/>
            </a:endParaRPr>
          </a:p>
        </p:txBody>
      </p:sp>
      <p:sp>
        <p:nvSpPr>
          <p:cNvPr id="14" name="Rectangle 13"/>
          <p:cNvSpPr/>
          <p:nvPr/>
        </p:nvSpPr>
        <p:spPr>
          <a:xfrm>
            <a:off x="3600450" y="5197475"/>
            <a:ext cx="468313" cy="165100"/>
          </a:xfrm>
          <a:prstGeom prst="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sz="1600"/>
          </a:p>
        </p:txBody>
      </p:sp>
      <p:sp>
        <p:nvSpPr>
          <p:cNvPr id="6154" name="TextBox 14"/>
          <p:cNvSpPr txBox="1">
            <a:spLocks noChangeArrowheads="1"/>
          </p:cNvSpPr>
          <p:nvPr/>
        </p:nvSpPr>
        <p:spPr bwMode="auto">
          <a:xfrm>
            <a:off x="4038600" y="5138738"/>
            <a:ext cx="114300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1100">
                <a:latin typeface="Arial" panose="020B0604020202020204" pitchFamily="34" charset="0"/>
              </a:rPr>
              <a:t>WL-May-2016</a:t>
            </a:r>
            <a:endParaRPr lang="en-IN" altLang="en-US" sz="1100">
              <a:latin typeface="Arial" panose="020B0604020202020204" pitchFamily="34" charset="0"/>
            </a:endParaRPr>
          </a:p>
        </p:txBody>
      </p:sp>
      <p:sp>
        <p:nvSpPr>
          <p:cNvPr id="6155" name="TextBox 10"/>
          <p:cNvSpPr txBox="1">
            <a:spLocks noChangeArrowheads="1"/>
          </p:cNvSpPr>
          <p:nvPr/>
        </p:nvSpPr>
        <p:spPr bwMode="auto">
          <a:xfrm>
            <a:off x="233363" y="133350"/>
            <a:ext cx="51736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IN" altLang="en-US" b="1">
                <a:solidFill>
                  <a:srgbClr val="7030A0"/>
                </a:solidFill>
                <a:latin typeface="Arial" panose="020B0604020202020204" pitchFamily="34" charset="0"/>
              </a:rPr>
              <a:t>Groundwater levels Scenario</a:t>
            </a:r>
          </a:p>
        </p:txBody>
      </p:sp>
      <p:sp>
        <p:nvSpPr>
          <p:cNvPr id="3" name="Oval 2"/>
          <p:cNvSpPr/>
          <p:nvPr/>
        </p:nvSpPr>
        <p:spPr>
          <a:xfrm rot="19831321">
            <a:off x="8056563" y="3051175"/>
            <a:ext cx="3994150" cy="172878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p>
        </p:txBody>
      </p:sp>
      <p:sp>
        <p:nvSpPr>
          <p:cNvPr id="6157" name="TextBox 3"/>
          <p:cNvSpPr txBox="1">
            <a:spLocks noChangeArrowheads="1"/>
          </p:cNvSpPr>
          <p:nvPr/>
        </p:nvSpPr>
        <p:spPr bwMode="auto">
          <a:xfrm>
            <a:off x="10421938" y="4622800"/>
            <a:ext cx="1447800" cy="739775"/>
          </a:xfrm>
          <a:prstGeom prst="rect">
            <a:avLst/>
          </a:prstGeom>
          <a:noFill/>
          <a:ln w="9525">
            <a:solidFill>
              <a:srgbClr val="00206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IN" altLang="en-US" sz="1400">
                <a:latin typeface="Arial" panose="020B0604020202020204" pitchFamily="34" charset="0"/>
              </a:rPr>
              <a:t>Fall in water levels from June 1</a:t>
            </a:r>
            <a:r>
              <a:rPr lang="en-IN" altLang="en-US" sz="1400" baseline="30000">
                <a:latin typeface="Arial" panose="020B0604020202020204" pitchFamily="34" charset="0"/>
              </a:rPr>
              <a:t>st</a:t>
            </a:r>
            <a:r>
              <a:rPr lang="en-IN" altLang="en-US" sz="1400">
                <a:latin typeface="Arial" panose="020B0604020202020204" pitchFamily="34" charset="0"/>
              </a:rPr>
              <a:t> 2016</a:t>
            </a:r>
          </a:p>
        </p:txBody>
      </p:sp>
      <p:cxnSp>
        <p:nvCxnSpPr>
          <p:cNvPr id="16" name="Straight Arrow Connector 15"/>
          <p:cNvCxnSpPr/>
          <p:nvPr/>
        </p:nvCxnSpPr>
        <p:spPr>
          <a:xfrm flipH="1" flipV="1">
            <a:off x="11010900" y="4191000"/>
            <a:ext cx="419100" cy="4318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48791878"/>
      </p:ext>
    </p:extLst>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199" y="198439"/>
            <a:ext cx="8829675" cy="639762"/>
          </a:xfrm>
          <a:solidFill>
            <a:schemeClr val="accent6">
              <a:lumMod val="40000"/>
              <a:lumOff val="60000"/>
            </a:schemeClr>
          </a:solidFill>
        </p:spPr>
        <p:txBody>
          <a:bodyPr>
            <a:noAutofit/>
          </a:bodyPr>
          <a:lstStyle/>
          <a:p>
            <a:pPr algn="ctr"/>
            <a:r>
              <a:rPr lang="en-IN" sz="2800" b="1" dirty="0">
                <a:solidFill>
                  <a:srgbClr val="C00000"/>
                </a:solidFill>
              </a:rPr>
              <a:t>World Class Gauging Network for </a:t>
            </a:r>
            <a:r>
              <a:rPr lang="en-IN" sz="2800" b="1" dirty="0" smtClean="0">
                <a:solidFill>
                  <a:srgbClr val="C00000"/>
                </a:solidFill>
              </a:rPr>
              <a:t>Hourly </a:t>
            </a:r>
            <a:r>
              <a:rPr lang="en-IN" sz="2800" b="1" dirty="0">
                <a:solidFill>
                  <a:srgbClr val="C00000"/>
                </a:solidFill>
              </a:rPr>
              <a:t>monitoring</a:t>
            </a:r>
            <a:endParaRPr lang="en-IN" sz="4800" b="1" dirty="0">
              <a:solidFill>
                <a:srgbClr val="C00000"/>
              </a:solidFill>
            </a:endParaRPr>
          </a:p>
        </p:txBody>
      </p:sp>
      <p:sp>
        <p:nvSpPr>
          <p:cNvPr id="3" name="Content Placeholder 2"/>
          <p:cNvSpPr>
            <a:spLocks noGrp="1"/>
          </p:cNvSpPr>
          <p:nvPr>
            <p:ph idx="1"/>
          </p:nvPr>
        </p:nvSpPr>
        <p:spPr>
          <a:xfrm>
            <a:off x="619125" y="838201"/>
            <a:ext cx="11049000" cy="5287963"/>
          </a:xfrm>
        </p:spPr>
        <p:txBody>
          <a:bodyPr>
            <a:noAutofit/>
          </a:bodyPr>
          <a:lstStyle/>
          <a:p>
            <a:pPr>
              <a:buFont typeface="Wingdings" pitchFamily="2" charset="2"/>
              <a:buChar char="v"/>
            </a:pPr>
            <a:r>
              <a:rPr lang="en-IN" sz="2400" b="1" dirty="0">
                <a:solidFill>
                  <a:srgbClr val="C00000"/>
                </a:solidFill>
              </a:rPr>
              <a:t>Measure and Report on Real Time</a:t>
            </a:r>
          </a:p>
          <a:p>
            <a:pPr>
              <a:buFont typeface="Wingdings" pitchFamily="2" charset="2"/>
              <a:buChar char="Ø"/>
            </a:pPr>
            <a:r>
              <a:rPr lang="en-IN" sz="2000" b="1" dirty="0">
                <a:solidFill>
                  <a:srgbClr val="0070C0"/>
                </a:solidFill>
              </a:rPr>
              <a:t>1168 Automatic Weather Stations at 10 Km X 10 Km resolution aids in Cyclone and Flood Early Warning</a:t>
            </a:r>
          </a:p>
          <a:p>
            <a:pPr>
              <a:buFont typeface="Wingdings" pitchFamily="2" charset="2"/>
              <a:buChar char="Ø"/>
            </a:pPr>
            <a:r>
              <a:rPr lang="en-IN" sz="2000" b="1" dirty="0" smtClean="0">
                <a:solidFill>
                  <a:srgbClr val="FF0000"/>
                </a:solidFill>
              </a:rPr>
              <a:t>Near </a:t>
            </a:r>
            <a:r>
              <a:rPr lang="en-IN" sz="2000" b="1" dirty="0">
                <a:solidFill>
                  <a:srgbClr val="FF0000"/>
                </a:solidFill>
              </a:rPr>
              <a:t>real time Drought Monitoring</a:t>
            </a:r>
          </a:p>
          <a:p>
            <a:pPr>
              <a:buFont typeface="Wingdings" pitchFamily="2" charset="2"/>
              <a:buChar char="Ø"/>
            </a:pPr>
            <a:r>
              <a:rPr lang="en-IN" sz="2000" b="1" dirty="0">
                <a:solidFill>
                  <a:srgbClr val="0070C0"/>
                </a:solidFill>
              </a:rPr>
              <a:t>431 Automatic Rain Gauges  in Urban areas at 2 Km X 2 Km resolution to manage Urban Flooding</a:t>
            </a:r>
          </a:p>
          <a:p>
            <a:pPr>
              <a:buFont typeface="Wingdings" pitchFamily="2" charset="2"/>
              <a:buChar char="Ø"/>
            </a:pPr>
            <a:r>
              <a:rPr lang="en-IN" sz="2000" b="1" dirty="0">
                <a:solidFill>
                  <a:srgbClr val="FF0000"/>
                </a:solidFill>
              </a:rPr>
              <a:t>94 River Gauges in 72 river basins - Monitors water level - Helps in Water and Flood Management</a:t>
            </a:r>
          </a:p>
          <a:p>
            <a:pPr>
              <a:buFont typeface="Wingdings" pitchFamily="2" charset="2"/>
              <a:buChar char="Ø"/>
            </a:pPr>
            <a:r>
              <a:rPr lang="en-IN" sz="2000" b="1" dirty="0">
                <a:solidFill>
                  <a:srgbClr val="FF0000"/>
                </a:solidFill>
              </a:rPr>
              <a:t>76 Reservoir Level Recorders for Monitoring Reservoir Water Levels - for Efficient Water Management</a:t>
            </a:r>
          </a:p>
          <a:p>
            <a:pPr>
              <a:buFont typeface="Wingdings" pitchFamily="2" charset="2"/>
              <a:buChar char="Ø"/>
            </a:pPr>
            <a:r>
              <a:rPr lang="en-IN" sz="2000" b="1" dirty="0">
                <a:solidFill>
                  <a:srgbClr val="0070C0"/>
                </a:solidFill>
              </a:rPr>
              <a:t>1254 Real Time Automatic Piezometers :</a:t>
            </a:r>
          </a:p>
          <a:p>
            <a:pPr lvl="1">
              <a:buFont typeface="Wingdings" pitchFamily="2" charset="2"/>
              <a:buChar char="Ø"/>
            </a:pPr>
            <a:r>
              <a:rPr lang="en-IN" sz="1800" b="1" dirty="0">
                <a:solidFill>
                  <a:srgbClr val="0070C0"/>
                </a:solidFill>
              </a:rPr>
              <a:t>Monitor Ground Water Stress and Poor Quality Areas. Prioritize recharge to bring Ground water 3 to 8 m below Ground Level </a:t>
            </a:r>
          </a:p>
          <a:p>
            <a:pPr lvl="1">
              <a:buFont typeface="Wingdings" pitchFamily="2" charset="2"/>
              <a:buChar char="Ø"/>
            </a:pPr>
            <a:r>
              <a:rPr lang="en-IN" sz="1800" b="1" dirty="0">
                <a:solidFill>
                  <a:srgbClr val="0070C0"/>
                </a:solidFill>
              </a:rPr>
              <a:t>Net Recharge of 100 TMC to Ground Water Resource from May 2015-May 2016 </a:t>
            </a:r>
          </a:p>
          <a:p>
            <a:pPr lvl="1">
              <a:buFont typeface="Wingdings" pitchFamily="2" charset="2"/>
              <a:buChar char="Ø"/>
            </a:pPr>
            <a:r>
              <a:rPr lang="en-IN" sz="1800" b="1" dirty="0">
                <a:solidFill>
                  <a:srgbClr val="0070C0"/>
                </a:solidFill>
              </a:rPr>
              <a:t>Data from surface and ground water resources and dense resolution rainfall measurements are effectively used for water budgeting</a:t>
            </a:r>
          </a:p>
        </p:txBody>
      </p:sp>
      <p:pic>
        <p:nvPicPr>
          <p:cNvPr id="4" name="Picture 3" descr="C:\Users\dpo\Desktop\Andhra-Pradesh-Government-Logo.jpg"/>
          <p:cNvPicPr>
            <a:picLocks noChangeAspect="1" noChangeArrowheads="1"/>
          </p:cNvPicPr>
          <p:nvPr/>
        </p:nvPicPr>
        <p:blipFill>
          <a:blip r:embed="rId2"/>
          <a:srcRect/>
          <a:stretch>
            <a:fillRect/>
          </a:stretch>
        </p:blipFill>
        <p:spPr bwMode="auto">
          <a:xfrm>
            <a:off x="832836" y="18336"/>
            <a:ext cx="762000" cy="762000"/>
          </a:xfrm>
          <a:prstGeom prst="rect">
            <a:avLst/>
          </a:prstGeom>
          <a:noFill/>
          <a:ln w="9525">
            <a:noFill/>
            <a:miter lim="800000"/>
            <a:headEnd/>
            <a:tailEnd/>
          </a:ln>
        </p:spPr>
      </p:pic>
    </p:spTree>
    <p:extLst>
      <p:ext uri="{BB962C8B-B14F-4D97-AF65-F5344CB8AC3E}">
        <p14:creationId xmlns:p14="http://schemas.microsoft.com/office/powerpoint/2010/main" val="333106982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7754" y="0"/>
            <a:ext cx="6155187" cy="4351338"/>
          </a:xfrm>
        </p:spPr>
      </p:pic>
      <p:sp>
        <p:nvSpPr>
          <p:cNvPr id="7" name="TextBox 6"/>
          <p:cNvSpPr txBox="1"/>
          <p:nvPr/>
        </p:nvSpPr>
        <p:spPr>
          <a:xfrm>
            <a:off x="6483735" y="-85902"/>
            <a:ext cx="4791184" cy="1200329"/>
          </a:xfrm>
          <a:prstGeom prst="rect">
            <a:avLst/>
          </a:prstGeom>
          <a:solidFill>
            <a:schemeClr val="accent5">
              <a:lumMod val="20000"/>
              <a:lumOff val="80000"/>
            </a:schemeClr>
          </a:solidFill>
        </p:spPr>
        <p:txBody>
          <a:bodyPr wrap="square" rtlCol="0">
            <a:spAutoFit/>
          </a:bodyPr>
          <a:lstStyle/>
          <a:p>
            <a:r>
              <a:rPr lang="en-IN" b="1" dirty="0">
                <a:solidFill>
                  <a:srgbClr val="FF0000"/>
                </a:solidFill>
              </a:rPr>
              <a:t>Mapping of Surface and Ground </a:t>
            </a:r>
            <a:r>
              <a:rPr lang="en-IN" b="1" dirty="0" smtClean="0">
                <a:solidFill>
                  <a:srgbClr val="FF0000"/>
                </a:solidFill>
              </a:rPr>
              <a:t>Water status </a:t>
            </a:r>
            <a:r>
              <a:rPr lang="en-IN" b="1" dirty="0">
                <a:solidFill>
                  <a:srgbClr val="FF0000"/>
                </a:solidFill>
              </a:rPr>
              <a:t>Daily / Weekly / Monthly /</a:t>
            </a:r>
          </a:p>
          <a:p>
            <a:r>
              <a:rPr lang="en-IN" b="1" dirty="0">
                <a:solidFill>
                  <a:srgbClr val="FF0000"/>
                </a:solidFill>
              </a:rPr>
              <a:t>Seasonal for better decision making</a:t>
            </a:r>
          </a:p>
          <a:p>
            <a:r>
              <a:rPr lang="en-IN" b="1" dirty="0">
                <a:solidFill>
                  <a:srgbClr val="FF0000"/>
                </a:solidFill>
              </a:rPr>
              <a:t>and management</a:t>
            </a:r>
          </a:p>
        </p:txBody>
      </p:sp>
      <p:sp>
        <p:nvSpPr>
          <p:cNvPr id="9" name="TextBox 8"/>
          <p:cNvSpPr txBox="1"/>
          <p:nvPr/>
        </p:nvSpPr>
        <p:spPr>
          <a:xfrm>
            <a:off x="147573" y="4429037"/>
            <a:ext cx="4567302" cy="1015663"/>
          </a:xfrm>
          <a:prstGeom prst="rect">
            <a:avLst/>
          </a:prstGeom>
          <a:solidFill>
            <a:schemeClr val="accent5">
              <a:lumMod val="20000"/>
              <a:lumOff val="80000"/>
            </a:schemeClr>
          </a:solidFill>
        </p:spPr>
        <p:txBody>
          <a:bodyPr wrap="square" rtlCol="0">
            <a:spAutoFit/>
          </a:bodyPr>
          <a:lstStyle/>
          <a:p>
            <a:pPr algn="ctr"/>
            <a:r>
              <a:rPr lang="en-IN" sz="2000" b="1" dirty="0">
                <a:solidFill>
                  <a:srgbClr val="FF0000"/>
                </a:solidFill>
              </a:rPr>
              <a:t>24x7 Data </a:t>
            </a:r>
            <a:r>
              <a:rPr lang="en-IN" sz="2000" b="1" dirty="0" smtClean="0">
                <a:solidFill>
                  <a:srgbClr val="FF0000"/>
                </a:solidFill>
              </a:rPr>
              <a:t>Centre </a:t>
            </a:r>
            <a:r>
              <a:rPr lang="en-IN" sz="2000" b="1" dirty="0">
                <a:solidFill>
                  <a:srgbClr val="FF0000"/>
                </a:solidFill>
              </a:rPr>
              <a:t>for Digital </a:t>
            </a:r>
          </a:p>
          <a:p>
            <a:pPr algn="ctr"/>
            <a:r>
              <a:rPr lang="en-IN" sz="2000" b="1" dirty="0">
                <a:solidFill>
                  <a:srgbClr val="FF0000"/>
                </a:solidFill>
              </a:rPr>
              <a:t>Data Dissemination-</a:t>
            </a:r>
          </a:p>
          <a:p>
            <a:pPr algn="ctr"/>
            <a:r>
              <a:rPr lang="en-IN" sz="2000" b="1" dirty="0">
                <a:solidFill>
                  <a:srgbClr val="FF0000"/>
                </a:solidFill>
              </a:rPr>
              <a:t>SMS, Email, Web Service</a:t>
            </a:r>
          </a:p>
        </p:txBody>
      </p:sp>
      <p:pic>
        <p:nvPicPr>
          <p:cNvPr id="4101" name="Picture 5" descr="http://apsdps.gov.in/Rainfall/rf1_ap.jpg"/>
          <p:cNvPicPr>
            <a:picLocks noChangeAspect="1" noChangeArrowheads="1"/>
          </p:cNvPicPr>
          <p:nvPr/>
        </p:nvPicPr>
        <p:blipFill>
          <a:blip r:embed="rId3"/>
          <a:srcRect r="1429" b="2829"/>
          <a:stretch>
            <a:fillRect/>
          </a:stretch>
        </p:blipFill>
        <p:spPr bwMode="auto">
          <a:xfrm>
            <a:off x="4953000" y="1143001"/>
            <a:ext cx="5257800" cy="4272305"/>
          </a:xfrm>
          <a:prstGeom prst="rect">
            <a:avLst/>
          </a:prstGeom>
          <a:noFill/>
        </p:spPr>
      </p:pic>
      <p:sp>
        <p:nvSpPr>
          <p:cNvPr id="11" name="TextBox 10"/>
          <p:cNvSpPr txBox="1"/>
          <p:nvPr/>
        </p:nvSpPr>
        <p:spPr>
          <a:xfrm>
            <a:off x="7239001" y="5029202"/>
            <a:ext cx="3005951" cy="646331"/>
          </a:xfrm>
          <a:prstGeom prst="rect">
            <a:avLst/>
          </a:prstGeom>
          <a:noFill/>
        </p:spPr>
        <p:txBody>
          <a:bodyPr wrap="square" rtlCol="0">
            <a:spAutoFit/>
          </a:bodyPr>
          <a:lstStyle/>
          <a:p>
            <a:r>
              <a:rPr lang="en-IN" dirty="0">
                <a:solidFill>
                  <a:srgbClr val="0070C0"/>
                </a:solidFill>
              </a:rPr>
              <a:t>High resolution daily rainfall</a:t>
            </a:r>
          </a:p>
          <a:p>
            <a:endParaRPr lang="en-IN" dirty="0"/>
          </a:p>
        </p:txBody>
      </p:sp>
      <p:sp>
        <p:nvSpPr>
          <p:cNvPr id="12" name="Rectangle 11"/>
          <p:cNvSpPr/>
          <p:nvPr/>
        </p:nvSpPr>
        <p:spPr>
          <a:xfrm>
            <a:off x="222597" y="1200072"/>
            <a:ext cx="2908873" cy="307777"/>
          </a:xfrm>
          <a:prstGeom prst="rect">
            <a:avLst/>
          </a:prstGeom>
        </p:spPr>
        <p:txBody>
          <a:bodyPr wrap="none">
            <a:spAutoFit/>
          </a:bodyPr>
          <a:lstStyle/>
          <a:p>
            <a:r>
              <a:rPr lang="en-IN" sz="1400" dirty="0">
                <a:solidFill>
                  <a:srgbClr val="C00000"/>
                </a:solidFill>
              </a:rPr>
              <a:t>Ground </a:t>
            </a:r>
            <a:r>
              <a:rPr lang="en-IN" sz="1400" dirty="0" smtClean="0">
                <a:solidFill>
                  <a:srgbClr val="C00000"/>
                </a:solidFill>
              </a:rPr>
              <a:t>Water Levels </a:t>
            </a:r>
            <a:r>
              <a:rPr lang="en-IN" sz="1400" dirty="0">
                <a:solidFill>
                  <a:srgbClr val="C00000"/>
                </a:solidFill>
              </a:rPr>
              <a:t>as on </a:t>
            </a:r>
            <a:r>
              <a:rPr lang="en-IN" sz="1400" dirty="0" smtClean="0">
                <a:solidFill>
                  <a:srgbClr val="C00000"/>
                </a:solidFill>
              </a:rPr>
              <a:t>5.11.2016</a:t>
            </a:r>
            <a:endParaRPr lang="en-IN" sz="1400" dirty="0">
              <a:solidFill>
                <a:srgbClr val="C00000"/>
              </a:solidFill>
            </a:endParaRPr>
          </a:p>
        </p:txBody>
      </p:sp>
      <p:pic>
        <p:nvPicPr>
          <p:cNvPr id="13" name="Picture 12" descr="C:\Users\dpo\Desktop\Andhra-Pradesh-Government-Logo.jpg"/>
          <p:cNvPicPr>
            <a:picLocks noChangeAspect="1" noChangeArrowheads="1"/>
          </p:cNvPicPr>
          <p:nvPr/>
        </p:nvPicPr>
        <p:blipFill>
          <a:blip r:embed="rId4"/>
          <a:srcRect/>
          <a:stretch>
            <a:fillRect/>
          </a:stretch>
        </p:blipFill>
        <p:spPr bwMode="auto">
          <a:xfrm>
            <a:off x="1928748" y="514262"/>
            <a:ext cx="762000" cy="762000"/>
          </a:xfrm>
          <a:prstGeom prst="rect">
            <a:avLst/>
          </a:prstGeom>
          <a:noFill/>
          <a:ln w="9525">
            <a:noFill/>
            <a:miter lim="800000"/>
            <a:headEnd/>
            <a:tailEnd/>
          </a:ln>
        </p:spPr>
      </p:pic>
      <p:sp>
        <p:nvSpPr>
          <p:cNvPr id="2" name="TextBox 1"/>
          <p:cNvSpPr txBox="1"/>
          <p:nvPr/>
        </p:nvSpPr>
        <p:spPr>
          <a:xfrm>
            <a:off x="6398594" y="5968921"/>
            <a:ext cx="2480733" cy="369332"/>
          </a:xfrm>
          <a:prstGeom prst="rect">
            <a:avLst/>
          </a:prstGeom>
          <a:noFill/>
        </p:spPr>
        <p:txBody>
          <a:bodyPr wrap="square" rtlCol="0">
            <a:spAutoFit/>
          </a:bodyPr>
          <a:lstStyle/>
          <a:p>
            <a:r>
              <a:rPr lang="en-US" dirty="0" smtClean="0"/>
              <a:t>Some out comes</a:t>
            </a:r>
            <a:endParaRPr lang="en-IN" dirty="0"/>
          </a:p>
        </p:txBody>
      </p:sp>
      <p:cxnSp>
        <p:nvCxnSpPr>
          <p:cNvPr id="5" name="Elbow Connector 4"/>
          <p:cNvCxnSpPr/>
          <p:nvPr/>
        </p:nvCxnSpPr>
        <p:spPr>
          <a:xfrm>
            <a:off x="6571611" y="5782735"/>
            <a:ext cx="3031067" cy="809440"/>
          </a:xfrm>
          <a:prstGeom prst="bentConnector3">
            <a:avLst/>
          </a:prstGeom>
          <a:ln w="2857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2404818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2579" y="-38100"/>
            <a:ext cx="9694308" cy="6858000"/>
          </a:xfrm>
          <a:prstGeom prst="rect">
            <a:avLst/>
          </a:prstGeom>
          <a:solidFill>
            <a:schemeClr val="bg1"/>
          </a:solidFill>
        </p:spPr>
      </p:pic>
      <p:sp>
        <p:nvSpPr>
          <p:cNvPr id="3" name="TextBox 2"/>
          <p:cNvSpPr txBox="1"/>
          <p:nvPr/>
        </p:nvSpPr>
        <p:spPr>
          <a:xfrm>
            <a:off x="3564466" y="1583268"/>
            <a:ext cx="3039533" cy="861774"/>
          </a:xfrm>
          <a:prstGeom prst="rect">
            <a:avLst/>
          </a:prstGeom>
          <a:solidFill>
            <a:schemeClr val="bg1"/>
          </a:solidFill>
        </p:spPr>
        <p:txBody>
          <a:bodyPr wrap="square" rtlCol="0">
            <a:spAutoFit/>
          </a:bodyPr>
          <a:lstStyle/>
          <a:p>
            <a:r>
              <a:rPr lang="en-US" sz="1600" dirty="0" smtClean="0"/>
              <a:t>Areas with water levels deeper than 15 meters</a:t>
            </a:r>
          </a:p>
          <a:p>
            <a:r>
              <a:rPr lang="en-US" b="1" dirty="0" smtClean="0">
                <a:solidFill>
                  <a:srgbClr val="C00000"/>
                </a:solidFill>
              </a:rPr>
              <a:t>for water conservation plans</a:t>
            </a:r>
          </a:p>
        </p:txBody>
      </p:sp>
      <p:sp>
        <p:nvSpPr>
          <p:cNvPr id="5" name="TextBox 4"/>
          <p:cNvSpPr txBox="1"/>
          <p:nvPr/>
        </p:nvSpPr>
        <p:spPr>
          <a:xfrm>
            <a:off x="6324600" y="3522132"/>
            <a:ext cx="2065867" cy="276999"/>
          </a:xfrm>
          <a:prstGeom prst="rect">
            <a:avLst/>
          </a:prstGeom>
          <a:solidFill>
            <a:schemeClr val="bg1"/>
          </a:solidFill>
        </p:spPr>
        <p:txBody>
          <a:bodyPr wrap="square" rtlCol="0">
            <a:spAutoFit/>
          </a:bodyPr>
          <a:lstStyle/>
          <a:p>
            <a:r>
              <a:rPr lang="en-US" sz="1200" dirty="0" smtClean="0"/>
              <a:t>GW level below ground level</a:t>
            </a:r>
            <a:endParaRPr lang="en-IN" sz="1200" dirty="0"/>
          </a:p>
        </p:txBody>
      </p:sp>
      <p:sp>
        <p:nvSpPr>
          <p:cNvPr id="6" name="TextBox 5"/>
          <p:cNvSpPr txBox="1"/>
          <p:nvPr/>
        </p:nvSpPr>
        <p:spPr>
          <a:xfrm>
            <a:off x="7357533" y="3799131"/>
            <a:ext cx="863600" cy="261610"/>
          </a:xfrm>
          <a:prstGeom prst="rect">
            <a:avLst/>
          </a:prstGeom>
          <a:solidFill>
            <a:schemeClr val="bg1"/>
          </a:solidFill>
        </p:spPr>
        <p:txBody>
          <a:bodyPr wrap="square" rtlCol="0">
            <a:spAutoFit/>
          </a:bodyPr>
          <a:lstStyle/>
          <a:p>
            <a:r>
              <a:rPr lang="en-US" sz="1100" dirty="0" smtClean="0"/>
              <a:t>&lt; 15m.</a:t>
            </a:r>
            <a:endParaRPr lang="en-IN" sz="1100" dirty="0"/>
          </a:p>
        </p:txBody>
      </p:sp>
      <p:sp>
        <p:nvSpPr>
          <p:cNvPr id="7" name="TextBox 6"/>
          <p:cNvSpPr txBox="1"/>
          <p:nvPr/>
        </p:nvSpPr>
        <p:spPr>
          <a:xfrm>
            <a:off x="7357533" y="4093064"/>
            <a:ext cx="863600" cy="261610"/>
          </a:xfrm>
          <a:prstGeom prst="rect">
            <a:avLst/>
          </a:prstGeom>
          <a:solidFill>
            <a:schemeClr val="bg1"/>
          </a:solidFill>
        </p:spPr>
        <p:txBody>
          <a:bodyPr wrap="square" rtlCol="0">
            <a:spAutoFit/>
          </a:bodyPr>
          <a:lstStyle/>
          <a:p>
            <a:r>
              <a:rPr lang="en-US" sz="1100" dirty="0"/>
              <a:t>&gt;</a:t>
            </a:r>
            <a:r>
              <a:rPr lang="en-US" sz="1100" dirty="0" smtClean="0"/>
              <a:t> 15m.</a:t>
            </a:r>
            <a:endParaRPr lang="en-IN" sz="1100" dirty="0"/>
          </a:p>
        </p:txBody>
      </p:sp>
      <p:sp>
        <p:nvSpPr>
          <p:cNvPr id="8" name="TextBox 7"/>
          <p:cNvSpPr txBox="1"/>
          <p:nvPr/>
        </p:nvSpPr>
        <p:spPr>
          <a:xfrm>
            <a:off x="6849533" y="4354674"/>
            <a:ext cx="1286933" cy="261610"/>
          </a:xfrm>
          <a:prstGeom prst="rect">
            <a:avLst/>
          </a:prstGeom>
          <a:solidFill>
            <a:schemeClr val="bg1"/>
          </a:solidFill>
        </p:spPr>
        <p:txBody>
          <a:bodyPr wrap="square" rtlCol="0">
            <a:spAutoFit/>
          </a:bodyPr>
          <a:lstStyle/>
          <a:p>
            <a:endParaRPr lang="en-IN" sz="1100" dirty="0"/>
          </a:p>
        </p:txBody>
      </p:sp>
    </p:spTree>
    <p:extLst>
      <p:ext uri="{BB962C8B-B14F-4D97-AF65-F5344CB8AC3E}">
        <p14:creationId xmlns:p14="http://schemas.microsoft.com/office/powerpoint/2010/main" val="168468047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5"/>
          <p:cNvSpPr txBox="1">
            <a:spLocks noChangeArrowheads="1"/>
          </p:cNvSpPr>
          <p:nvPr/>
        </p:nvSpPr>
        <p:spPr bwMode="auto">
          <a:xfrm>
            <a:off x="98855" y="0"/>
            <a:ext cx="11661612" cy="769441"/>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IN" sz="2000" b="1" dirty="0" smtClean="0">
                <a:solidFill>
                  <a:srgbClr val="FF0000"/>
                </a:solidFill>
                <a:latin typeface="Calibri" pitchFamily="34" charset="0"/>
              </a:rPr>
              <a:t>Action Plan for increasing the groundwater recharge</a:t>
            </a:r>
          </a:p>
          <a:p>
            <a:pPr algn="ctr" eaLnBrk="1" hangingPunct="1"/>
            <a:r>
              <a:rPr lang="en-IN" sz="2400" b="1" dirty="0" smtClean="0">
                <a:solidFill>
                  <a:schemeClr val="accent6">
                    <a:lumMod val="75000"/>
                  </a:schemeClr>
                </a:solidFill>
                <a:latin typeface="Calibri" pitchFamily="34" charset="0"/>
              </a:rPr>
              <a:t>Areas with Groundwater levels deeper than 15.0 meters from ground level</a:t>
            </a:r>
            <a:endParaRPr lang="en-IN" sz="2400" b="1" dirty="0">
              <a:solidFill>
                <a:schemeClr val="accent6">
                  <a:lumMod val="75000"/>
                </a:schemeClr>
              </a:solidFill>
              <a:latin typeface="Calibri" pitchFamily="34" charset="0"/>
            </a:endParaRPr>
          </a:p>
        </p:txBody>
      </p:sp>
      <p:graphicFrame>
        <p:nvGraphicFramePr>
          <p:cNvPr id="6" name="Table 5"/>
          <p:cNvGraphicFramePr>
            <a:graphicFrameLocks noGrp="1"/>
          </p:cNvGraphicFramePr>
          <p:nvPr>
            <p:extLst/>
          </p:nvPr>
        </p:nvGraphicFramePr>
        <p:xfrm>
          <a:off x="6272053" y="839969"/>
          <a:ext cx="5549928" cy="4859080"/>
        </p:xfrm>
        <a:graphic>
          <a:graphicData uri="http://schemas.openxmlformats.org/drawingml/2006/table">
            <a:tbl>
              <a:tblPr/>
              <a:tblGrid>
                <a:gridCol w="2800076"/>
                <a:gridCol w="2749852"/>
              </a:tblGrid>
              <a:tr h="680636">
                <a:tc>
                  <a:txBody>
                    <a:bodyPr/>
                    <a:lstStyle/>
                    <a:p>
                      <a:pPr algn="ctr" fontAlgn="b"/>
                      <a:r>
                        <a:rPr lang="en-IN" sz="1400" b="1" i="0" u="none" strike="noStrike" dirty="0">
                          <a:solidFill>
                            <a:srgbClr val="FF0000"/>
                          </a:solidFill>
                          <a:effectLst/>
                          <a:latin typeface="Arial" panose="020B0604020202020204" pitchFamily="34" charset="0"/>
                        </a:rPr>
                        <a:t>District</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F8CBAD"/>
                    </a:solidFill>
                  </a:tcPr>
                </a:tc>
                <a:tc>
                  <a:txBody>
                    <a:bodyPr/>
                    <a:lstStyle/>
                    <a:p>
                      <a:pPr algn="l" fontAlgn="b"/>
                      <a:r>
                        <a:rPr lang="en-IN" sz="1400" b="1" i="0" u="none" strike="noStrike" dirty="0">
                          <a:solidFill>
                            <a:srgbClr val="FF0000"/>
                          </a:solidFill>
                          <a:effectLst/>
                          <a:latin typeface="Arial" panose="020B0604020202020204" pitchFamily="34" charset="0"/>
                        </a:rPr>
                        <a:t>No. of Mandals with groundwater level deeper than 15.0m. From ground level</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F8CBAD"/>
                    </a:solidFill>
                  </a:tcPr>
                </a:tc>
              </a:tr>
              <a:tr h="280641">
                <a:tc>
                  <a:txBody>
                    <a:bodyPr/>
                    <a:lstStyle/>
                    <a:p>
                      <a:pPr algn="l" fontAlgn="b"/>
                      <a:r>
                        <a:rPr lang="en-IN" sz="1600" b="1" i="0" u="none" strike="noStrike" dirty="0" err="1" smtClean="0">
                          <a:solidFill>
                            <a:srgbClr val="FF0000"/>
                          </a:solidFill>
                          <a:effectLst/>
                          <a:latin typeface="Times New Roman" panose="02020603050405020304" pitchFamily="18" charset="0"/>
                        </a:rPr>
                        <a:t>Srikakulam</a:t>
                      </a:r>
                      <a:endParaRPr lang="en-IN" sz="1600" b="1" i="0" u="none" strike="noStrike" dirty="0">
                        <a:solidFill>
                          <a:srgbClr val="FF0000"/>
                        </a:solidFill>
                        <a:effectLst/>
                        <a:latin typeface="Times New Roman" panose="02020603050405020304" pitchFamily="18"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IN" sz="1600" b="1" i="0" u="none" strike="noStrike">
                          <a:solidFill>
                            <a:srgbClr val="FF0000"/>
                          </a:solidFill>
                          <a:effectLst/>
                          <a:latin typeface="Times New Roman" panose="02020603050405020304" pitchFamily="18" charset="0"/>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299831">
                <a:tc>
                  <a:txBody>
                    <a:bodyPr/>
                    <a:lstStyle/>
                    <a:p>
                      <a:pPr algn="l" fontAlgn="b"/>
                      <a:r>
                        <a:rPr lang="en-IN" sz="1600" b="1" i="0" u="none" strike="noStrike" dirty="0" err="1" smtClean="0">
                          <a:solidFill>
                            <a:srgbClr val="FF0000"/>
                          </a:solidFill>
                          <a:effectLst/>
                          <a:latin typeface="Times New Roman" panose="02020603050405020304" pitchFamily="18" charset="0"/>
                        </a:rPr>
                        <a:t>Vizianagaram</a:t>
                      </a:r>
                      <a:endParaRPr lang="en-IN" sz="1600" b="1" i="0" u="none" strike="noStrike" dirty="0">
                        <a:solidFill>
                          <a:srgbClr val="FF0000"/>
                        </a:solidFill>
                        <a:effectLst/>
                        <a:latin typeface="Times New Roman" panose="02020603050405020304" pitchFamily="18"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IN" sz="1600" b="1" i="0" u="none" strike="noStrike">
                          <a:solidFill>
                            <a:srgbClr val="FF0000"/>
                          </a:solidFill>
                          <a:effectLst/>
                          <a:latin typeface="Times New Roman" panose="02020603050405020304" pitchFamily="18"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299831">
                <a:tc>
                  <a:txBody>
                    <a:bodyPr/>
                    <a:lstStyle/>
                    <a:p>
                      <a:pPr algn="l" fontAlgn="b"/>
                      <a:r>
                        <a:rPr lang="en-IN" sz="1600" b="1" i="0" u="none" strike="noStrike" dirty="0" err="1" smtClean="0">
                          <a:solidFill>
                            <a:srgbClr val="FF0000"/>
                          </a:solidFill>
                          <a:effectLst/>
                          <a:latin typeface="Times New Roman" panose="02020603050405020304" pitchFamily="18" charset="0"/>
                        </a:rPr>
                        <a:t>Vishakapatnam</a:t>
                      </a:r>
                      <a:endParaRPr lang="en-IN" sz="1600" b="1" i="0" u="none" strike="noStrike" dirty="0">
                        <a:solidFill>
                          <a:srgbClr val="FF0000"/>
                        </a:solidFill>
                        <a:effectLst/>
                        <a:latin typeface="Times New Roman" panose="02020603050405020304" pitchFamily="18"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IN" sz="1600" b="1" i="0" u="none" strike="noStrike">
                          <a:solidFill>
                            <a:srgbClr val="FF0000"/>
                          </a:solidFill>
                          <a:effectLst/>
                          <a:latin typeface="Times New Roman" panose="02020603050405020304" pitchFamily="18" charset="0"/>
                        </a:rPr>
                        <a:t>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299831">
                <a:tc>
                  <a:txBody>
                    <a:bodyPr/>
                    <a:lstStyle/>
                    <a:p>
                      <a:pPr algn="l" fontAlgn="b"/>
                      <a:r>
                        <a:rPr lang="en-IN" sz="1600" b="1" i="0" u="none" strike="noStrike" dirty="0">
                          <a:solidFill>
                            <a:srgbClr val="FF0000"/>
                          </a:solidFill>
                          <a:effectLst/>
                          <a:latin typeface="Times New Roman" panose="02020603050405020304" pitchFamily="18" charset="0"/>
                        </a:rPr>
                        <a:t>East </a:t>
                      </a:r>
                      <a:r>
                        <a:rPr lang="en-IN" sz="1600" b="1" i="0" u="none" strike="noStrike" dirty="0" smtClean="0">
                          <a:solidFill>
                            <a:srgbClr val="FF0000"/>
                          </a:solidFill>
                          <a:effectLst/>
                          <a:latin typeface="Times New Roman" panose="02020603050405020304" pitchFamily="18" charset="0"/>
                        </a:rPr>
                        <a:t>Godavari</a:t>
                      </a:r>
                      <a:endParaRPr lang="en-IN" sz="1600" b="1" i="0" u="none" strike="noStrike" dirty="0">
                        <a:solidFill>
                          <a:srgbClr val="FF0000"/>
                        </a:solidFill>
                        <a:effectLst/>
                        <a:latin typeface="Times New Roman" panose="02020603050405020304" pitchFamily="18"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IN" sz="1600" b="1" i="0" u="none" strike="noStrike" dirty="0">
                          <a:solidFill>
                            <a:srgbClr val="FF0000"/>
                          </a:solidFill>
                          <a:effectLst/>
                          <a:latin typeface="Times New Roman" panose="02020603050405020304" pitchFamily="18" charset="0"/>
                        </a:rPr>
                        <a:t>10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299831">
                <a:tc>
                  <a:txBody>
                    <a:bodyPr/>
                    <a:lstStyle/>
                    <a:p>
                      <a:pPr algn="l" fontAlgn="b"/>
                      <a:r>
                        <a:rPr lang="en-IN" sz="1600" b="1" i="0" u="none" strike="noStrike" dirty="0">
                          <a:solidFill>
                            <a:srgbClr val="FF0000"/>
                          </a:solidFill>
                          <a:effectLst/>
                          <a:latin typeface="Times New Roman" panose="02020603050405020304" pitchFamily="18" charset="0"/>
                        </a:rPr>
                        <a:t>West </a:t>
                      </a:r>
                      <a:r>
                        <a:rPr lang="en-IN" sz="1600" b="1" i="0" u="none" strike="noStrike" dirty="0" smtClean="0">
                          <a:solidFill>
                            <a:srgbClr val="FF0000"/>
                          </a:solidFill>
                          <a:effectLst/>
                          <a:latin typeface="Times New Roman" panose="02020603050405020304" pitchFamily="18" charset="0"/>
                        </a:rPr>
                        <a:t>Godavari</a:t>
                      </a:r>
                      <a:endParaRPr lang="en-IN" sz="1600" b="1" i="0" u="none" strike="noStrike" dirty="0">
                        <a:solidFill>
                          <a:srgbClr val="FF0000"/>
                        </a:solidFill>
                        <a:effectLst/>
                        <a:latin typeface="Times New Roman" panose="02020603050405020304" pitchFamily="18"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IN" sz="1600" b="1" i="0" u="none" strike="noStrike">
                          <a:solidFill>
                            <a:srgbClr val="FF0000"/>
                          </a:solidFill>
                          <a:effectLst/>
                          <a:latin typeface="Times New Roman" panose="02020603050405020304" pitchFamily="18" charset="0"/>
                        </a:rPr>
                        <a:t>16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299831">
                <a:tc>
                  <a:txBody>
                    <a:bodyPr/>
                    <a:lstStyle/>
                    <a:p>
                      <a:pPr algn="l" fontAlgn="b"/>
                      <a:r>
                        <a:rPr lang="en-IN" sz="1600" b="1" i="0" u="none" strike="noStrike" dirty="0" smtClean="0">
                          <a:solidFill>
                            <a:srgbClr val="FF0000"/>
                          </a:solidFill>
                          <a:effectLst/>
                          <a:latin typeface="Times New Roman" panose="02020603050405020304" pitchFamily="18" charset="0"/>
                        </a:rPr>
                        <a:t>Krishna</a:t>
                      </a:r>
                      <a:endParaRPr lang="en-IN" sz="1600" b="1" i="0" u="none" strike="noStrike" dirty="0">
                        <a:solidFill>
                          <a:srgbClr val="FF0000"/>
                        </a:solidFill>
                        <a:effectLst/>
                        <a:latin typeface="Times New Roman" panose="02020603050405020304" pitchFamily="18"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IN" sz="1600" b="1" i="0" u="none" strike="noStrike">
                          <a:solidFill>
                            <a:srgbClr val="FF0000"/>
                          </a:solidFill>
                          <a:effectLst/>
                          <a:latin typeface="Times New Roman" panose="02020603050405020304" pitchFamily="18" charset="0"/>
                        </a:rPr>
                        <a:t>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299831">
                <a:tc>
                  <a:txBody>
                    <a:bodyPr/>
                    <a:lstStyle/>
                    <a:p>
                      <a:pPr algn="l" fontAlgn="b"/>
                      <a:r>
                        <a:rPr lang="en-IN" sz="1600" b="1" i="0" u="none" strike="noStrike" dirty="0" smtClean="0">
                          <a:solidFill>
                            <a:srgbClr val="FF0000"/>
                          </a:solidFill>
                          <a:effectLst/>
                          <a:latin typeface="Times New Roman" panose="02020603050405020304" pitchFamily="18" charset="0"/>
                        </a:rPr>
                        <a:t>Guntur</a:t>
                      </a:r>
                      <a:endParaRPr lang="en-IN" sz="1600" b="1" i="0" u="none" strike="noStrike" dirty="0">
                        <a:solidFill>
                          <a:srgbClr val="FF0000"/>
                        </a:solidFill>
                        <a:effectLst/>
                        <a:latin typeface="Times New Roman" panose="02020603050405020304" pitchFamily="18"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IN" sz="1600" b="1" i="0" u="none" strike="noStrike">
                          <a:solidFill>
                            <a:srgbClr val="FF0000"/>
                          </a:solidFill>
                          <a:effectLst/>
                          <a:latin typeface="Times New Roman" panose="02020603050405020304" pitchFamily="18" charset="0"/>
                        </a:rPr>
                        <a:t>12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299831">
                <a:tc>
                  <a:txBody>
                    <a:bodyPr/>
                    <a:lstStyle/>
                    <a:p>
                      <a:pPr algn="l" fontAlgn="b"/>
                      <a:r>
                        <a:rPr lang="en-IN" sz="1600" b="1" i="0" u="none" strike="noStrike" dirty="0" err="1" smtClean="0">
                          <a:solidFill>
                            <a:srgbClr val="FF0000"/>
                          </a:solidFill>
                          <a:effectLst/>
                          <a:latin typeface="Times New Roman" panose="02020603050405020304" pitchFamily="18" charset="0"/>
                        </a:rPr>
                        <a:t>Prakasam</a:t>
                      </a:r>
                      <a:endParaRPr lang="en-IN" sz="1600" b="1" i="0" u="none" strike="noStrike" dirty="0">
                        <a:solidFill>
                          <a:srgbClr val="FF0000"/>
                        </a:solidFill>
                        <a:effectLst/>
                        <a:latin typeface="Times New Roman" panose="02020603050405020304" pitchFamily="18"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IN" sz="1600" b="1" i="0" u="none" strike="noStrike">
                          <a:solidFill>
                            <a:srgbClr val="FF0000"/>
                          </a:solidFill>
                          <a:effectLst/>
                          <a:latin typeface="Times New Roman" panose="02020603050405020304" pitchFamily="18" charset="0"/>
                        </a:rPr>
                        <a:t>21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299831">
                <a:tc>
                  <a:txBody>
                    <a:bodyPr/>
                    <a:lstStyle/>
                    <a:p>
                      <a:pPr algn="l" fontAlgn="b"/>
                      <a:r>
                        <a:rPr lang="en-IN" sz="1600" b="1" i="0" u="none" strike="noStrike" dirty="0" smtClean="0">
                          <a:solidFill>
                            <a:srgbClr val="FF0000"/>
                          </a:solidFill>
                          <a:effectLst/>
                          <a:latin typeface="Times New Roman" panose="02020603050405020304" pitchFamily="18" charset="0"/>
                        </a:rPr>
                        <a:t>Nellore</a:t>
                      </a:r>
                      <a:endParaRPr lang="en-IN" sz="1600" b="1" i="0" u="none" strike="noStrike" dirty="0">
                        <a:solidFill>
                          <a:srgbClr val="FF0000"/>
                        </a:solidFill>
                        <a:effectLst/>
                        <a:latin typeface="Times New Roman" panose="02020603050405020304" pitchFamily="18"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IN" sz="1600" b="1" i="0" u="none" strike="noStrike" dirty="0">
                          <a:solidFill>
                            <a:srgbClr val="FF0000"/>
                          </a:solidFill>
                          <a:effectLst/>
                          <a:latin typeface="Times New Roman" panose="02020603050405020304" pitchFamily="18" charset="0"/>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299831">
                <a:tc>
                  <a:txBody>
                    <a:bodyPr/>
                    <a:lstStyle/>
                    <a:p>
                      <a:pPr algn="l" fontAlgn="b"/>
                      <a:r>
                        <a:rPr lang="en-IN" sz="1600" b="1" i="0" u="none" strike="noStrike" dirty="0" err="1" smtClean="0">
                          <a:solidFill>
                            <a:srgbClr val="FF0000"/>
                          </a:solidFill>
                          <a:effectLst/>
                          <a:latin typeface="Times New Roman" panose="02020603050405020304" pitchFamily="18" charset="0"/>
                        </a:rPr>
                        <a:t>Chittoor</a:t>
                      </a:r>
                      <a:endParaRPr lang="en-IN" sz="1600" b="1" i="0" u="none" strike="noStrike" dirty="0">
                        <a:solidFill>
                          <a:srgbClr val="FF0000"/>
                        </a:solidFill>
                        <a:effectLst/>
                        <a:latin typeface="Times New Roman" panose="02020603050405020304" pitchFamily="18"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IN" sz="1600" b="1" i="0" u="none" strike="noStrike" dirty="0">
                          <a:solidFill>
                            <a:srgbClr val="FF0000"/>
                          </a:solidFill>
                          <a:effectLst/>
                          <a:latin typeface="Times New Roman" panose="02020603050405020304" pitchFamily="18" charset="0"/>
                        </a:rPr>
                        <a:t>23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299831">
                <a:tc>
                  <a:txBody>
                    <a:bodyPr/>
                    <a:lstStyle/>
                    <a:p>
                      <a:pPr algn="l" fontAlgn="b"/>
                      <a:r>
                        <a:rPr lang="en-IN" sz="1600" b="1" i="0" u="none" strike="noStrike" dirty="0">
                          <a:solidFill>
                            <a:srgbClr val="FF0000"/>
                          </a:solidFill>
                          <a:effectLst/>
                          <a:latin typeface="Times New Roman" panose="02020603050405020304" pitchFamily="18" charset="0"/>
                        </a:rPr>
                        <a:t>YSR </a:t>
                      </a:r>
                      <a:r>
                        <a:rPr lang="en-IN" sz="1600" b="1" i="0" u="none" strike="noStrike" dirty="0" err="1" smtClean="0">
                          <a:solidFill>
                            <a:srgbClr val="FF0000"/>
                          </a:solidFill>
                          <a:effectLst/>
                          <a:latin typeface="Times New Roman" panose="02020603050405020304" pitchFamily="18" charset="0"/>
                        </a:rPr>
                        <a:t>Kadapa</a:t>
                      </a:r>
                      <a:endParaRPr lang="en-IN" sz="1600" b="1" i="0" u="none" strike="noStrike" dirty="0">
                        <a:solidFill>
                          <a:srgbClr val="FF0000"/>
                        </a:solidFill>
                        <a:effectLst/>
                        <a:latin typeface="Times New Roman" panose="02020603050405020304" pitchFamily="18"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IN" sz="1600" b="1" i="0" u="none" strike="noStrike" dirty="0">
                          <a:solidFill>
                            <a:srgbClr val="FF0000"/>
                          </a:solidFill>
                          <a:effectLst/>
                          <a:latin typeface="Times New Roman" panose="02020603050405020304" pitchFamily="18" charset="0"/>
                        </a:rPr>
                        <a:t>21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299831">
                <a:tc>
                  <a:txBody>
                    <a:bodyPr/>
                    <a:lstStyle/>
                    <a:p>
                      <a:pPr algn="l" fontAlgn="b"/>
                      <a:r>
                        <a:rPr lang="en-IN" sz="1600" b="1" i="0" u="none" strike="noStrike" dirty="0" err="1" smtClean="0">
                          <a:solidFill>
                            <a:srgbClr val="FF0000"/>
                          </a:solidFill>
                          <a:effectLst/>
                          <a:latin typeface="Times New Roman" panose="02020603050405020304" pitchFamily="18" charset="0"/>
                        </a:rPr>
                        <a:t>Anantapuramu</a:t>
                      </a:r>
                      <a:endParaRPr lang="en-IN" sz="1600" b="1" i="0" u="none" strike="noStrike" dirty="0">
                        <a:solidFill>
                          <a:srgbClr val="FF0000"/>
                        </a:solidFill>
                        <a:effectLst/>
                        <a:latin typeface="Times New Roman" panose="02020603050405020304" pitchFamily="18"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IN" sz="1600" b="1" i="0" u="none" strike="noStrike" dirty="0">
                          <a:solidFill>
                            <a:srgbClr val="FF0000"/>
                          </a:solidFill>
                          <a:effectLst/>
                          <a:latin typeface="Times New Roman" panose="02020603050405020304" pitchFamily="18" charset="0"/>
                        </a:rPr>
                        <a:t>45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299831">
                <a:tc>
                  <a:txBody>
                    <a:bodyPr/>
                    <a:lstStyle/>
                    <a:p>
                      <a:pPr algn="l" fontAlgn="b"/>
                      <a:r>
                        <a:rPr lang="en-IN" sz="1600" b="1" i="0" u="none" strike="noStrike" dirty="0" smtClean="0">
                          <a:solidFill>
                            <a:srgbClr val="FF0000"/>
                          </a:solidFill>
                          <a:effectLst/>
                          <a:latin typeface="Times New Roman" panose="02020603050405020304" pitchFamily="18" charset="0"/>
                        </a:rPr>
                        <a:t>Kurnool</a:t>
                      </a:r>
                      <a:endParaRPr lang="en-IN" sz="1600" b="1" i="0" u="none" strike="noStrike" dirty="0">
                        <a:solidFill>
                          <a:srgbClr val="FF0000"/>
                        </a:solidFill>
                        <a:effectLst/>
                        <a:latin typeface="Times New Roman" panose="02020603050405020304" pitchFamily="18"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IN" sz="1600" b="1" i="0" u="none" strike="noStrike" dirty="0">
                          <a:solidFill>
                            <a:srgbClr val="FF0000"/>
                          </a:solidFill>
                          <a:effectLst/>
                          <a:latin typeface="Times New Roman" panose="02020603050405020304" pitchFamily="18" charset="0"/>
                        </a:rPr>
                        <a:t>20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299831">
                <a:tc>
                  <a:txBody>
                    <a:bodyPr/>
                    <a:lstStyle/>
                    <a:p>
                      <a:pPr algn="l" fontAlgn="b"/>
                      <a:r>
                        <a:rPr lang="en-IN" sz="1600" b="1" i="0" u="none" strike="noStrike">
                          <a:solidFill>
                            <a:srgbClr val="FF0000"/>
                          </a:solidFill>
                          <a:effectLst/>
                          <a:latin typeface="Times New Roman" panose="02020603050405020304" pitchFamily="18" charset="0"/>
                        </a:rPr>
                        <a:t>Grand Total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IN" sz="1600" b="1" i="0" u="none" strike="noStrike" dirty="0">
                          <a:solidFill>
                            <a:srgbClr val="FF0000"/>
                          </a:solidFill>
                          <a:effectLst/>
                          <a:latin typeface="Times New Roman" panose="02020603050405020304" pitchFamily="18" charset="0"/>
                        </a:rPr>
                        <a:t>187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r>
            </a:tbl>
          </a:graphicData>
        </a:graphic>
      </p:graphicFrame>
      <p:sp>
        <p:nvSpPr>
          <p:cNvPr id="7" name="TextBox 6"/>
          <p:cNvSpPr txBox="1"/>
          <p:nvPr/>
        </p:nvSpPr>
        <p:spPr>
          <a:xfrm>
            <a:off x="98855" y="676054"/>
            <a:ext cx="5997145" cy="1692771"/>
          </a:xfrm>
          <a:prstGeom prst="rect">
            <a:avLst/>
          </a:prstGeom>
          <a:solidFill>
            <a:schemeClr val="accent6">
              <a:lumMod val="40000"/>
              <a:lumOff val="60000"/>
            </a:schemeClr>
          </a:solidFill>
        </p:spPr>
        <p:txBody>
          <a:bodyPr wrap="square" rtlCol="0">
            <a:spAutoFit/>
          </a:bodyPr>
          <a:lstStyle/>
          <a:p>
            <a:r>
              <a:rPr lang="en-US" sz="2000" dirty="0" smtClean="0"/>
              <a:t>As per the instructions of the </a:t>
            </a:r>
            <a:r>
              <a:rPr lang="en-US" sz="2000" dirty="0" err="1" smtClean="0"/>
              <a:t>Hon’ble</a:t>
            </a:r>
            <a:r>
              <a:rPr lang="en-US" sz="2000" dirty="0" smtClean="0"/>
              <a:t> Chief Minister, analyzed the groundwater levels data and identified </a:t>
            </a:r>
            <a:r>
              <a:rPr lang="en-US" sz="2400" b="1" dirty="0" smtClean="0">
                <a:solidFill>
                  <a:srgbClr val="FF0000"/>
                </a:solidFill>
              </a:rPr>
              <a:t>187 mandals </a:t>
            </a:r>
            <a:r>
              <a:rPr lang="en-US" sz="2000" dirty="0" smtClean="0"/>
              <a:t>out of the total 670 mandals in the state are having the groundwater levels deeper than 15.0 meters from ground level</a:t>
            </a:r>
            <a:endParaRPr lang="en-IN" sz="2000" dirty="0"/>
          </a:p>
        </p:txBody>
      </p:sp>
      <p:sp>
        <p:nvSpPr>
          <p:cNvPr id="8" name="TextBox 7"/>
          <p:cNvSpPr txBox="1"/>
          <p:nvPr/>
        </p:nvSpPr>
        <p:spPr>
          <a:xfrm>
            <a:off x="6172072" y="5698514"/>
            <a:ext cx="5683229" cy="1200329"/>
          </a:xfrm>
          <a:prstGeom prst="rect">
            <a:avLst/>
          </a:prstGeom>
          <a:noFill/>
        </p:spPr>
        <p:txBody>
          <a:bodyPr wrap="square" rtlCol="0">
            <a:spAutoFit/>
          </a:bodyPr>
          <a:lstStyle/>
          <a:p>
            <a:r>
              <a:rPr lang="en-US" b="1" dirty="0" smtClean="0"/>
              <a:t>District wise details along with the groundwater level maps are furnished to the line departments and district administration for preparing suitable action plans to improve the water levels in these areas by Nov-2016</a:t>
            </a:r>
            <a:endParaRPr lang="en-IN" b="1" dirty="0"/>
          </a:p>
        </p:txBody>
      </p:sp>
      <p:cxnSp>
        <p:nvCxnSpPr>
          <p:cNvPr id="10" name="Straight Connector 9"/>
          <p:cNvCxnSpPr>
            <a:endCxn id="6" idx="0"/>
          </p:cNvCxnSpPr>
          <p:nvPr/>
        </p:nvCxnSpPr>
        <p:spPr>
          <a:xfrm flipH="1" flipV="1">
            <a:off x="9047017" y="839969"/>
            <a:ext cx="33188" cy="265817"/>
          </a:xfrm>
          <a:prstGeom prst="line">
            <a:avLst/>
          </a:prstGeom>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3"/>
          <a:stretch>
            <a:fillRect/>
          </a:stretch>
        </p:blipFill>
        <p:spPr>
          <a:xfrm>
            <a:off x="142136" y="2394583"/>
            <a:ext cx="6086475" cy="4257675"/>
          </a:xfrm>
          <a:prstGeom prst="rect">
            <a:avLst/>
          </a:prstGeom>
        </p:spPr>
      </p:pic>
    </p:spTree>
    <p:extLst>
      <p:ext uri="{BB962C8B-B14F-4D97-AF65-F5344CB8AC3E}">
        <p14:creationId xmlns:p14="http://schemas.microsoft.com/office/powerpoint/2010/main" val="65245382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Box 1"/>
          <p:cNvSpPr txBox="1">
            <a:spLocks noChangeArrowheads="1"/>
          </p:cNvSpPr>
          <p:nvPr/>
        </p:nvSpPr>
        <p:spPr bwMode="auto">
          <a:xfrm>
            <a:off x="747712" y="361950"/>
            <a:ext cx="494823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US" sz="2400" b="1" dirty="0">
                <a:solidFill>
                  <a:srgbClr val="0070C0"/>
                </a:solidFill>
              </a:rPr>
              <a:t>Promotion of Conjunctive </a:t>
            </a:r>
            <a:r>
              <a:rPr lang="en-US" sz="2400" b="1" dirty="0" smtClean="0">
                <a:solidFill>
                  <a:srgbClr val="0070C0"/>
                </a:solidFill>
              </a:rPr>
              <a:t>use &amp;</a:t>
            </a:r>
          </a:p>
          <a:p>
            <a:pPr algn="ctr">
              <a:lnSpc>
                <a:spcPct val="100000"/>
              </a:lnSpc>
              <a:spcBef>
                <a:spcPct val="0"/>
              </a:spcBef>
              <a:buFontTx/>
              <a:buNone/>
            </a:pPr>
            <a:r>
              <a:rPr lang="en-US" sz="2400" b="1" dirty="0" smtClean="0">
                <a:solidFill>
                  <a:srgbClr val="0070C0"/>
                </a:solidFill>
              </a:rPr>
              <a:t>New bore wells in Command areas </a:t>
            </a:r>
            <a:endParaRPr lang="en-IN" sz="2400" b="1" dirty="0">
              <a:solidFill>
                <a:srgbClr val="0070C0"/>
              </a:solidFill>
            </a:endParaRPr>
          </a:p>
        </p:txBody>
      </p:sp>
      <p:pic>
        <p:nvPicPr>
          <p:cNvPr id="4099" name="Picture 2"/>
          <p:cNvPicPr>
            <a:picLocks noChangeAspect="1" noChangeArrowheads="1"/>
          </p:cNvPicPr>
          <p:nvPr/>
        </p:nvPicPr>
        <p:blipFill>
          <a:blip r:embed="rId2">
            <a:extLst>
              <a:ext uri="{28A0092B-C50C-407E-A947-70E740481C1C}">
                <a14:useLocalDpi xmlns:a14="http://schemas.microsoft.com/office/drawing/2010/main" val="0"/>
              </a:ext>
            </a:extLst>
          </a:blip>
          <a:srcRect l="21529" t="26587" r="22136" b="7954"/>
          <a:stretch>
            <a:fillRect/>
          </a:stretch>
        </p:blipFill>
        <p:spPr bwMode="auto">
          <a:xfrm>
            <a:off x="6748463" y="419100"/>
            <a:ext cx="4537075"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TextBox 4"/>
          <p:cNvSpPr txBox="1">
            <a:spLocks noChangeArrowheads="1"/>
          </p:cNvSpPr>
          <p:nvPr/>
        </p:nvSpPr>
        <p:spPr bwMode="auto">
          <a:xfrm>
            <a:off x="359569" y="1463854"/>
            <a:ext cx="5724525" cy="409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 typeface="Wingdings" panose="05000000000000000000" pitchFamily="2" charset="2"/>
              <a:buChar char="v"/>
            </a:pPr>
            <a:r>
              <a:rPr lang="en-US" sz="2000" dirty="0">
                <a:solidFill>
                  <a:srgbClr val="C00000"/>
                </a:solidFill>
              </a:rPr>
              <a:t>Promoting conjunctive use of groundwater and surface water in a big way</a:t>
            </a:r>
          </a:p>
          <a:p>
            <a:pPr>
              <a:lnSpc>
                <a:spcPct val="100000"/>
              </a:lnSpc>
              <a:spcBef>
                <a:spcPct val="0"/>
              </a:spcBef>
              <a:buFont typeface="Wingdings" panose="05000000000000000000" pitchFamily="2" charset="2"/>
              <a:buChar char="v"/>
            </a:pPr>
            <a:r>
              <a:rPr lang="en-US" sz="2000" dirty="0">
                <a:solidFill>
                  <a:srgbClr val="00B0F0"/>
                </a:solidFill>
              </a:rPr>
              <a:t>Identified, feasibility of about 2.0 lakh bore wells in Command and high rainfall areas of North Coastal districts.</a:t>
            </a:r>
          </a:p>
          <a:p>
            <a:pPr>
              <a:lnSpc>
                <a:spcPct val="100000"/>
              </a:lnSpc>
              <a:spcBef>
                <a:spcPct val="0"/>
              </a:spcBef>
              <a:buFont typeface="Wingdings" panose="05000000000000000000" pitchFamily="2" charset="2"/>
              <a:buChar char="v"/>
            </a:pPr>
            <a:r>
              <a:rPr lang="en-US" sz="2000" dirty="0">
                <a:solidFill>
                  <a:srgbClr val="C00000"/>
                </a:solidFill>
              </a:rPr>
              <a:t>Implemented a conjunctive use project, where in constructing about 1.24 lakh new bore wells under NTR </a:t>
            </a:r>
            <a:r>
              <a:rPr lang="en-US" sz="2000" dirty="0" err="1">
                <a:solidFill>
                  <a:srgbClr val="C00000"/>
                </a:solidFill>
              </a:rPr>
              <a:t>Jala</a:t>
            </a:r>
            <a:r>
              <a:rPr lang="en-US" sz="2000" dirty="0">
                <a:solidFill>
                  <a:srgbClr val="C00000"/>
                </a:solidFill>
              </a:rPr>
              <a:t> </a:t>
            </a:r>
            <a:r>
              <a:rPr lang="en-US" sz="2000" dirty="0" err="1">
                <a:solidFill>
                  <a:srgbClr val="C00000"/>
                </a:solidFill>
              </a:rPr>
              <a:t>Siri</a:t>
            </a:r>
            <a:r>
              <a:rPr lang="en-US" sz="2000" dirty="0">
                <a:solidFill>
                  <a:srgbClr val="C00000"/>
                </a:solidFill>
              </a:rPr>
              <a:t>-II, for small and marginal farmers.</a:t>
            </a:r>
          </a:p>
          <a:p>
            <a:pPr>
              <a:lnSpc>
                <a:spcPct val="100000"/>
              </a:lnSpc>
              <a:spcBef>
                <a:spcPct val="0"/>
              </a:spcBef>
              <a:buFont typeface="Wingdings" panose="05000000000000000000" pitchFamily="2" charset="2"/>
              <a:buChar char="v"/>
            </a:pPr>
            <a:r>
              <a:rPr lang="en-US" sz="2000" dirty="0">
                <a:solidFill>
                  <a:srgbClr val="00B0F0"/>
                </a:solidFill>
              </a:rPr>
              <a:t>The objective is to utilize the dynamically rechargeable groundwater resources where the groundwater development is under “SAFE” category and create an additional </a:t>
            </a:r>
            <a:r>
              <a:rPr lang="en-US" sz="2000" dirty="0" err="1">
                <a:solidFill>
                  <a:srgbClr val="00B0F0"/>
                </a:solidFill>
              </a:rPr>
              <a:t>ayacut</a:t>
            </a:r>
            <a:r>
              <a:rPr lang="en-US" sz="2000" dirty="0">
                <a:solidFill>
                  <a:srgbClr val="00B0F0"/>
                </a:solidFill>
              </a:rPr>
              <a:t> of about 6.0 lakh acres in the state</a:t>
            </a:r>
            <a:endParaRPr lang="en-IN" sz="2000" dirty="0">
              <a:solidFill>
                <a:srgbClr val="00B0F0"/>
              </a:solidFill>
            </a:endParaRPr>
          </a:p>
        </p:txBody>
      </p:sp>
      <p:sp>
        <p:nvSpPr>
          <p:cNvPr id="2" name="TextBox 1"/>
          <p:cNvSpPr txBox="1"/>
          <p:nvPr/>
        </p:nvSpPr>
        <p:spPr>
          <a:xfrm>
            <a:off x="8322733" y="1008281"/>
            <a:ext cx="2142067" cy="461665"/>
          </a:xfrm>
          <a:prstGeom prst="rect">
            <a:avLst/>
          </a:prstGeom>
          <a:noFill/>
        </p:spPr>
        <p:txBody>
          <a:bodyPr wrap="square" rtlCol="0">
            <a:spAutoFit/>
          </a:bodyPr>
          <a:lstStyle/>
          <a:p>
            <a:r>
              <a:rPr lang="en-US" sz="2400" b="1" dirty="0" smtClean="0"/>
              <a:t>NTR </a:t>
            </a:r>
            <a:r>
              <a:rPr lang="en-US" sz="2400" b="1" dirty="0" err="1" smtClean="0"/>
              <a:t>Jala</a:t>
            </a:r>
            <a:r>
              <a:rPr lang="en-US" sz="2400" b="1" dirty="0" smtClean="0"/>
              <a:t> </a:t>
            </a:r>
            <a:r>
              <a:rPr lang="en-US" sz="2400" b="1" dirty="0" err="1" smtClean="0"/>
              <a:t>Siri</a:t>
            </a:r>
            <a:r>
              <a:rPr lang="en-US" sz="2400" b="1" dirty="0" smtClean="0"/>
              <a:t> II</a:t>
            </a:r>
            <a:endParaRPr lang="en-IN" sz="2400" b="1" dirty="0"/>
          </a:p>
        </p:txBody>
      </p:sp>
    </p:spTree>
    <p:extLst>
      <p:ext uri="{BB962C8B-B14F-4D97-AF65-F5344CB8AC3E}">
        <p14:creationId xmlns:p14="http://schemas.microsoft.com/office/powerpoint/2010/main" val="3427642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6" descr="template_main.jpg"/>
          <p:cNvPicPr>
            <a:picLocks noChangeAspect="1"/>
          </p:cNvPicPr>
          <p:nvPr/>
        </p:nvPicPr>
        <p:blipFill>
          <a:blip r:embed="rId3"/>
          <a:srcRect/>
          <a:stretch>
            <a:fillRect/>
          </a:stretch>
        </p:blipFill>
        <p:spPr bwMode="auto">
          <a:xfrm>
            <a:off x="101070" y="85725"/>
            <a:ext cx="12005733" cy="6696075"/>
          </a:xfrm>
          <a:prstGeom prst="rect">
            <a:avLst/>
          </a:prstGeom>
          <a:noFill/>
          <a:ln w="9525">
            <a:noFill/>
            <a:miter lim="800000"/>
            <a:headEnd/>
            <a:tailEnd/>
          </a:ln>
        </p:spPr>
      </p:pic>
      <p:sp>
        <p:nvSpPr>
          <p:cNvPr id="8" name="Title 1"/>
          <p:cNvSpPr txBox="1">
            <a:spLocks/>
          </p:cNvSpPr>
          <p:nvPr/>
        </p:nvSpPr>
        <p:spPr>
          <a:xfrm>
            <a:off x="1553105" y="2199218"/>
            <a:ext cx="7572375" cy="1752600"/>
          </a:xfrm>
          <a:prstGeom prst="rect">
            <a:avLst/>
          </a:prstGeom>
        </p:spPr>
        <p:txBody>
          <a:bodyPr anchor="ctr"/>
          <a:lstStyle/>
          <a:p>
            <a:pPr>
              <a:lnSpc>
                <a:spcPct val="150000"/>
              </a:lnSpc>
              <a:defRPr/>
            </a:pPr>
            <a:r>
              <a:rPr lang="en-IN" sz="4800" b="1" dirty="0" smtClean="0">
                <a:solidFill>
                  <a:srgbClr val="C00000"/>
                </a:solidFill>
              </a:rPr>
              <a:t>M</a:t>
            </a:r>
            <a:r>
              <a:rPr lang="en-IN" sz="2800" b="1" dirty="0" smtClean="0">
                <a:solidFill>
                  <a:srgbClr val="FFFF00"/>
                </a:solidFill>
              </a:rPr>
              <a:t>easure</a:t>
            </a:r>
          </a:p>
          <a:p>
            <a:pPr>
              <a:lnSpc>
                <a:spcPct val="150000"/>
              </a:lnSpc>
              <a:defRPr/>
            </a:pPr>
            <a:r>
              <a:rPr lang="en-IN" sz="4800" b="1" dirty="0" smtClean="0">
                <a:solidFill>
                  <a:srgbClr val="C00000"/>
                </a:solidFill>
              </a:rPr>
              <a:t>M</a:t>
            </a:r>
            <a:r>
              <a:rPr lang="en-IN" sz="2800" b="1" dirty="0" smtClean="0">
                <a:solidFill>
                  <a:srgbClr val="FFFF00"/>
                </a:solidFill>
              </a:rPr>
              <a:t>onitor</a:t>
            </a:r>
          </a:p>
          <a:p>
            <a:pPr>
              <a:lnSpc>
                <a:spcPct val="150000"/>
              </a:lnSpc>
              <a:defRPr/>
            </a:pPr>
            <a:r>
              <a:rPr lang="en-IN" sz="4800" b="1" dirty="0" smtClean="0">
                <a:solidFill>
                  <a:srgbClr val="C00000"/>
                </a:solidFill>
              </a:rPr>
              <a:t>M</a:t>
            </a:r>
            <a:r>
              <a:rPr lang="en-IN" sz="2800" b="1" dirty="0" smtClean="0">
                <a:solidFill>
                  <a:srgbClr val="FFFF00"/>
                </a:solidFill>
              </a:rPr>
              <a:t>ap </a:t>
            </a:r>
          </a:p>
          <a:p>
            <a:pPr>
              <a:lnSpc>
                <a:spcPct val="150000"/>
              </a:lnSpc>
              <a:defRPr/>
            </a:pPr>
            <a:r>
              <a:rPr lang="en-IN" sz="4800" b="1" dirty="0" smtClean="0">
                <a:solidFill>
                  <a:srgbClr val="C00000"/>
                </a:solidFill>
              </a:rPr>
              <a:t>M</a:t>
            </a:r>
            <a:r>
              <a:rPr lang="en-IN" sz="2800" b="1" dirty="0" smtClean="0">
                <a:solidFill>
                  <a:srgbClr val="FFFF00"/>
                </a:solidFill>
              </a:rPr>
              <a:t>anage Water</a:t>
            </a:r>
            <a:endParaRPr lang="en-US" sz="3200" b="1" dirty="0">
              <a:solidFill>
                <a:srgbClr val="FFFF00"/>
              </a:solidFill>
              <a:latin typeface="Times New Roman" pitchFamily="18" charset="0"/>
              <a:ea typeface="+mj-ea"/>
              <a:cs typeface="Times New Roman" pitchFamily="18" charset="0"/>
            </a:endParaRPr>
          </a:p>
        </p:txBody>
      </p:sp>
      <p:sp>
        <p:nvSpPr>
          <p:cNvPr id="10" name="Title 1"/>
          <p:cNvSpPr txBox="1">
            <a:spLocks/>
          </p:cNvSpPr>
          <p:nvPr/>
        </p:nvSpPr>
        <p:spPr>
          <a:xfrm>
            <a:off x="1646237" y="85725"/>
            <a:ext cx="8915400" cy="1219200"/>
          </a:xfrm>
          <a:prstGeom prst="rect">
            <a:avLst/>
          </a:prstGeom>
        </p:spPr>
        <p:txBody>
          <a:bodyPr anchor="ctr"/>
          <a:lstStyle/>
          <a:p>
            <a:pPr algn="ctr">
              <a:lnSpc>
                <a:spcPct val="115000"/>
              </a:lnSpc>
              <a:defRPr/>
            </a:pPr>
            <a:r>
              <a:rPr lang="en-US" sz="2800" b="1" dirty="0">
                <a:solidFill>
                  <a:srgbClr val="FDFD27"/>
                </a:solidFill>
                <a:latin typeface="Times New Roman" pitchFamily="18" charset="0"/>
                <a:ea typeface="+mj-ea"/>
                <a:cs typeface="Times New Roman" pitchFamily="18" charset="0"/>
              </a:rPr>
              <a:t>Government of Andhra </a:t>
            </a:r>
            <a:r>
              <a:rPr lang="en-US" sz="2800" b="1" dirty="0" smtClean="0">
                <a:solidFill>
                  <a:srgbClr val="FDFD27"/>
                </a:solidFill>
                <a:latin typeface="Times New Roman" pitchFamily="18" charset="0"/>
                <a:ea typeface="+mj-ea"/>
                <a:cs typeface="Times New Roman" pitchFamily="18" charset="0"/>
              </a:rPr>
              <a:t>Pradesh</a:t>
            </a:r>
          </a:p>
          <a:p>
            <a:pPr algn="ctr">
              <a:lnSpc>
                <a:spcPct val="115000"/>
              </a:lnSpc>
              <a:defRPr/>
            </a:pPr>
            <a:r>
              <a:rPr lang="en-US" sz="2800" b="1" dirty="0" smtClean="0">
                <a:solidFill>
                  <a:srgbClr val="FDFD27"/>
                </a:solidFill>
                <a:latin typeface="Times New Roman" pitchFamily="18" charset="0"/>
                <a:ea typeface="+mj-ea"/>
                <a:cs typeface="Times New Roman" pitchFamily="18" charset="0"/>
              </a:rPr>
              <a:t>Ground Water and Water Audit Department</a:t>
            </a:r>
            <a:endParaRPr lang="en-US" sz="2800" b="1" dirty="0">
              <a:solidFill>
                <a:srgbClr val="FDFD27"/>
              </a:solidFill>
              <a:latin typeface="Times New Roman" pitchFamily="18" charset="0"/>
              <a:ea typeface="+mj-ea"/>
              <a:cs typeface="Times New Roman" pitchFamily="18" charset="0"/>
            </a:endParaRPr>
          </a:p>
        </p:txBody>
      </p:sp>
      <p:pic>
        <p:nvPicPr>
          <p:cNvPr id="5" name="Picture 6"/>
          <p:cNvPicPr>
            <a:picLocks noChangeAspect="1" noChangeArrowheads="1"/>
          </p:cNvPicPr>
          <p:nvPr/>
        </p:nvPicPr>
        <p:blipFill>
          <a:blip r:embed="rId4"/>
          <a:srcRect/>
          <a:stretch>
            <a:fillRect/>
          </a:stretch>
        </p:blipFill>
        <p:spPr bwMode="auto">
          <a:xfrm>
            <a:off x="11095376" y="228256"/>
            <a:ext cx="762000" cy="704057"/>
          </a:xfrm>
          <a:prstGeom prst="rect">
            <a:avLst/>
          </a:prstGeom>
          <a:noFill/>
          <a:ln w="9525">
            <a:noFill/>
            <a:miter lim="800000"/>
            <a:headEnd/>
            <a:tailEnd/>
          </a:ln>
        </p:spPr>
      </p:pic>
      <p:pic>
        <p:nvPicPr>
          <p:cNvPr id="6" name="Picture 5" descr="C:\Users\dpo\Desktop\Andhra-Pradesh-Government-Logo.jpg"/>
          <p:cNvPicPr>
            <a:picLocks noChangeAspect="1" noChangeArrowheads="1"/>
          </p:cNvPicPr>
          <p:nvPr/>
        </p:nvPicPr>
        <p:blipFill>
          <a:blip r:embed="rId5"/>
          <a:srcRect/>
          <a:stretch>
            <a:fillRect/>
          </a:stretch>
        </p:blipFill>
        <p:spPr bwMode="auto">
          <a:xfrm>
            <a:off x="410105" y="314325"/>
            <a:ext cx="762000" cy="762000"/>
          </a:xfrm>
          <a:prstGeom prst="rect">
            <a:avLst/>
          </a:prstGeom>
          <a:noFill/>
          <a:ln w="9525">
            <a:noFill/>
            <a:miter lim="800000"/>
            <a:headEnd/>
            <a:tailEnd/>
          </a:ln>
        </p:spPr>
      </p:pic>
      <p:sp>
        <p:nvSpPr>
          <p:cNvPr id="3" name="TextBox 2"/>
          <p:cNvSpPr txBox="1"/>
          <p:nvPr/>
        </p:nvSpPr>
        <p:spPr>
          <a:xfrm>
            <a:off x="3301999" y="1530351"/>
            <a:ext cx="8144933" cy="3005745"/>
          </a:xfrm>
          <a:prstGeom prst="rect">
            <a:avLst/>
          </a:prstGeom>
          <a:noFill/>
          <a:ln>
            <a:solidFill>
              <a:srgbClr val="C00000"/>
            </a:solidFill>
          </a:ln>
        </p:spPr>
        <p:txBody>
          <a:bodyPr wrap="square" rtlCol="0">
            <a:spAutoFit/>
          </a:bodyPr>
          <a:lstStyle/>
          <a:p>
            <a:endParaRPr lang="en-IN" dirty="0"/>
          </a:p>
        </p:txBody>
      </p:sp>
      <p:sp>
        <p:nvSpPr>
          <p:cNvPr id="4" name="TextBox 3"/>
          <p:cNvSpPr txBox="1"/>
          <p:nvPr/>
        </p:nvSpPr>
        <p:spPr>
          <a:xfrm>
            <a:off x="3378200" y="1618192"/>
            <a:ext cx="7535333" cy="4524315"/>
          </a:xfrm>
          <a:prstGeom prst="rect">
            <a:avLst/>
          </a:prstGeom>
          <a:noFill/>
        </p:spPr>
        <p:txBody>
          <a:bodyPr wrap="square" rtlCol="0">
            <a:spAutoFit/>
          </a:bodyPr>
          <a:lstStyle/>
          <a:p>
            <a:r>
              <a:rPr lang="en-US" sz="3200" dirty="0" smtClean="0"/>
              <a:t>for</a:t>
            </a:r>
          </a:p>
          <a:p>
            <a:r>
              <a:rPr lang="en-US" sz="3200" dirty="0" smtClean="0"/>
              <a:t>Realistic assessment of resource</a:t>
            </a:r>
          </a:p>
          <a:p>
            <a:r>
              <a:rPr lang="en-US" sz="3200" dirty="0" smtClean="0"/>
              <a:t>Planning </a:t>
            </a:r>
          </a:p>
          <a:p>
            <a:r>
              <a:rPr lang="en-US" sz="3200" dirty="0" smtClean="0"/>
              <a:t>Management</a:t>
            </a:r>
          </a:p>
          <a:p>
            <a:endParaRPr lang="en-US" sz="3200" dirty="0"/>
          </a:p>
          <a:p>
            <a:r>
              <a:rPr lang="en-US" sz="3200" dirty="0"/>
              <a:t>S</a:t>
            </a:r>
            <a:r>
              <a:rPr lang="en-US" sz="3200" dirty="0" smtClean="0"/>
              <a:t>ustainable development of water resources</a:t>
            </a:r>
          </a:p>
          <a:p>
            <a:endParaRPr lang="en-US" sz="3200" dirty="0"/>
          </a:p>
          <a:p>
            <a:endParaRPr lang="en-US" sz="3200" dirty="0" smtClean="0"/>
          </a:p>
          <a:p>
            <a:endParaRPr lang="en-IN" sz="3200" dirty="0"/>
          </a:p>
        </p:txBody>
      </p:sp>
    </p:spTree>
    <p:extLst>
      <p:ext uri="{BB962C8B-B14F-4D97-AF65-F5344CB8AC3E}">
        <p14:creationId xmlns:p14="http://schemas.microsoft.com/office/powerpoint/2010/main" val="275992643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flipH="1" flipV="1">
            <a:off x="9047163" y="839788"/>
            <a:ext cx="33337" cy="266700"/>
          </a:xfrm>
          <a:prstGeom prst="line">
            <a:avLst/>
          </a:prstGeom>
        </p:spPr>
        <p:style>
          <a:lnRef idx="1">
            <a:schemeClr val="accent1"/>
          </a:lnRef>
          <a:fillRef idx="0">
            <a:schemeClr val="accent1"/>
          </a:fillRef>
          <a:effectRef idx="0">
            <a:schemeClr val="accent1"/>
          </a:effectRef>
          <a:fontRef idx="minor">
            <a:schemeClr val="tx1"/>
          </a:fontRef>
        </p:style>
      </p:cxnSp>
      <p:sp>
        <p:nvSpPr>
          <p:cNvPr id="12291" name="TextBox 4"/>
          <p:cNvSpPr txBox="1">
            <a:spLocks noChangeArrowheads="1"/>
          </p:cNvSpPr>
          <p:nvPr/>
        </p:nvSpPr>
        <p:spPr bwMode="auto">
          <a:xfrm>
            <a:off x="82020" y="5825067"/>
            <a:ext cx="11954933" cy="646331"/>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IN" altLang="en-US" sz="1800" b="1" dirty="0">
                <a:solidFill>
                  <a:srgbClr val="FF0000"/>
                </a:solidFill>
              </a:rPr>
              <a:t>Out of the 15.045 lakh agriculture bore wells, Geo-tagging has been completed for 14.73 lakh bore wells and the balance will be completed very soon</a:t>
            </a:r>
          </a:p>
        </p:txBody>
      </p:sp>
      <p:pic>
        <p:nvPicPr>
          <p:cNvPr id="12293"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25"/>
            <a:ext cx="12118975" cy="573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7751234" y="1755775"/>
            <a:ext cx="3962400" cy="708025"/>
          </a:xfrm>
          <a:prstGeom prst="rect">
            <a:avLst/>
          </a:prstGeom>
          <a:solidFill>
            <a:schemeClr val="accent4">
              <a:lumMod val="20000"/>
              <a:lumOff val="80000"/>
            </a:schemeClr>
          </a:solidFill>
        </p:spPr>
        <p:txBody>
          <a:bodyPr>
            <a:spAutoFit/>
          </a:bodyPr>
          <a:lstStyle/>
          <a:p>
            <a:pPr eaLnBrk="1" fontAlgn="auto" hangingPunct="1">
              <a:spcBef>
                <a:spcPts val="0"/>
              </a:spcBef>
              <a:spcAft>
                <a:spcPts val="0"/>
              </a:spcAft>
              <a:defRPr/>
            </a:pPr>
            <a:r>
              <a:rPr lang="en-IN" sz="2000" b="1" dirty="0">
                <a:solidFill>
                  <a:srgbClr val="00B050"/>
                </a:solidFill>
                <a:latin typeface="+mn-lt"/>
                <a:cs typeface="+mn-cs"/>
              </a:rPr>
              <a:t>New Initiative for sustainable GW development and management</a:t>
            </a:r>
          </a:p>
        </p:txBody>
      </p:sp>
      <p:sp>
        <p:nvSpPr>
          <p:cNvPr id="2" name="TextBox 1">
            <a:hlinkClick r:id="rId4"/>
          </p:cNvPr>
          <p:cNvSpPr txBox="1"/>
          <p:nvPr/>
        </p:nvSpPr>
        <p:spPr>
          <a:xfrm>
            <a:off x="0" y="2109787"/>
            <a:ext cx="3471333" cy="369332"/>
          </a:xfrm>
          <a:prstGeom prst="rect">
            <a:avLst/>
          </a:prstGeom>
          <a:noFill/>
          <a:ln>
            <a:solidFill>
              <a:srgbClr val="0070C0"/>
            </a:solidFill>
          </a:ln>
        </p:spPr>
        <p:txBody>
          <a:bodyPr wrap="square" rtlCol="0">
            <a:spAutoFit/>
          </a:bodyPr>
          <a:lstStyle/>
          <a:p>
            <a:r>
              <a:rPr lang="en-US" dirty="0" smtClean="0"/>
              <a:t>Link to Bore Wells Geo-tagging </a:t>
            </a:r>
            <a:endParaRPr lang="en-IN" dirty="0"/>
          </a:p>
        </p:txBody>
      </p:sp>
    </p:spTree>
    <p:extLst>
      <p:ext uri="{BB962C8B-B14F-4D97-AF65-F5344CB8AC3E}">
        <p14:creationId xmlns:p14="http://schemas.microsoft.com/office/powerpoint/2010/main" val="4078691269"/>
      </p:ext>
    </p:extLst>
  </p:cSld>
  <p:clrMapOvr>
    <a:masterClrMapping/>
  </p:clrMapOvr>
  <p:transition spd="slow"/>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28588" y="104775"/>
            <a:ext cx="6853238" cy="6477000"/>
          </a:xfrm>
          <a:prstGeom prst="rect">
            <a:avLst/>
          </a:prstGeom>
        </p:spPr>
      </p:pic>
      <p:pic>
        <p:nvPicPr>
          <p:cNvPr id="4" name="Picture 3"/>
          <p:cNvPicPr>
            <a:picLocks noChangeAspect="1"/>
          </p:cNvPicPr>
          <p:nvPr/>
        </p:nvPicPr>
        <p:blipFill>
          <a:blip r:embed="rId3"/>
          <a:stretch>
            <a:fillRect/>
          </a:stretch>
        </p:blipFill>
        <p:spPr>
          <a:xfrm>
            <a:off x="7067551" y="781050"/>
            <a:ext cx="5210174" cy="5124450"/>
          </a:xfrm>
          <a:prstGeom prst="rect">
            <a:avLst/>
          </a:prstGeom>
        </p:spPr>
      </p:pic>
      <p:sp>
        <p:nvSpPr>
          <p:cNvPr id="5" name="TextBox 4"/>
          <p:cNvSpPr txBox="1"/>
          <p:nvPr/>
        </p:nvSpPr>
        <p:spPr>
          <a:xfrm>
            <a:off x="7153276" y="104775"/>
            <a:ext cx="4467224" cy="400110"/>
          </a:xfrm>
          <a:prstGeom prst="rect">
            <a:avLst/>
          </a:prstGeom>
          <a:solidFill>
            <a:srgbClr val="FFFF00"/>
          </a:solidFill>
        </p:spPr>
        <p:txBody>
          <a:bodyPr wrap="square" rtlCol="0">
            <a:spAutoFit/>
          </a:bodyPr>
          <a:lstStyle/>
          <a:p>
            <a:r>
              <a:rPr lang="en-US" sz="2000" b="1" dirty="0" smtClean="0">
                <a:solidFill>
                  <a:srgbClr val="FF0000"/>
                </a:solidFill>
              </a:rPr>
              <a:t>WATER AUDIT ON  REAL TIME BASIS</a:t>
            </a:r>
            <a:endParaRPr lang="en-IN" sz="2000" b="1" dirty="0">
              <a:solidFill>
                <a:srgbClr val="FF0000"/>
              </a:solidFill>
            </a:endParaRPr>
          </a:p>
        </p:txBody>
      </p:sp>
    </p:spTree>
    <p:extLst>
      <p:ext uri="{BB962C8B-B14F-4D97-AF65-F5344CB8AC3E}">
        <p14:creationId xmlns:p14="http://schemas.microsoft.com/office/powerpoint/2010/main" val="103839802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4" descr="template_main.jpg"/>
          <p:cNvPicPr>
            <a:picLocks noChangeAspect="1"/>
          </p:cNvPicPr>
          <p:nvPr/>
        </p:nvPicPr>
        <p:blipFill>
          <a:blip r:embed="rId2"/>
          <a:srcRect/>
          <a:stretch>
            <a:fillRect/>
          </a:stretch>
        </p:blipFill>
        <p:spPr bwMode="auto">
          <a:xfrm>
            <a:off x="159488" y="-6349"/>
            <a:ext cx="11876568" cy="6747392"/>
          </a:xfrm>
          <a:prstGeom prst="rect">
            <a:avLst/>
          </a:prstGeom>
          <a:noFill/>
          <a:ln w="9525">
            <a:noFill/>
            <a:miter lim="800000"/>
            <a:headEnd/>
            <a:tailEnd/>
          </a:ln>
        </p:spPr>
      </p:pic>
      <p:sp>
        <p:nvSpPr>
          <p:cNvPr id="6" name="Title 1"/>
          <p:cNvSpPr txBox="1">
            <a:spLocks/>
          </p:cNvSpPr>
          <p:nvPr/>
        </p:nvSpPr>
        <p:spPr>
          <a:xfrm>
            <a:off x="1646238" y="1552575"/>
            <a:ext cx="8915400" cy="1219200"/>
          </a:xfrm>
          <a:prstGeom prst="rect">
            <a:avLst/>
          </a:prstGeom>
        </p:spPr>
        <p:txBody>
          <a:bodyPr anchor="ctr"/>
          <a:lstStyle/>
          <a:p>
            <a:pPr algn="ctr">
              <a:lnSpc>
                <a:spcPct val="115000"/>
              </a:lnSpc>
              <a:defRPr/>
            </a:pPr>
            <a:r>
              <a:rPr lang="en-US" sz="4000" b="1" dirty="0">
                <a:solidFill>
                  <a:schemeClr val="bg1"/>
                </a:solidFill>
                <a:latin typeface="Times New Roman" pitchFamily="18" charset="0"/>
                <a:ea typeface="+mj-ea"/>
                <a:cs typeface="Times New Roman" pitchFamily="18" charset="0"/>
              </a:rPr>
              <a:t>THANK YOU</a:t>
            </a:r>
          </a:p>
        </p:txBody>
      </p:sp>
    </p:spTree>
    <p:extLst>
      <p:ext uri="{BB962C8B-B14F-4D97-AF65-F5344CB8AC3E}">
        <p14:creationId xmlns:p14="http://schemas.microsoft.com/office/powerpoint/2010/main" val="25064964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C:\Users\CEO_APSDPS\Desktop\maps_brochure\20.jpg"/>
          <p:cNvPicPr>
            <a:picLocks noChangeAspect="1" noChangeArrowheads="1"/>
          </p:cNvPicPr>
          <p:nvPr/>
        </p:nvPicPr>
        <p:blipFill>
          <a:blip r:embed="rId2" cstate="print"/>
          <a:srcRect/>
          <a:stretch>
            <a:fillRect/>
          </a:stretch>
        </p:blipFill>
        <p:spPr bwMode="auto">
          <a:xfrm>
            <a:off x="2582335" y="34674"/>
            <a:ext cx="7677766" cy="6712452"/>
          </a:xfrm>
          <a:prstGeom prst="rect">
            <a:avLst/>
          </a:prstGeom>
          <a:noFill/>
        </p:spPr>
      </p:pic>
      <p:sp>
        <p:nvSpPr>
          <p:cNvPr id="2" name="TextBox 1"/>
          <p:cNvSpPr txBox="1"/>
          <p:nvPr/>
        </p:nvSpPr>
        <p:spPr>
          <a:xfrm>
            <a:off x="5350933" y="338666"/>
            <a:ext cx="1845734" cy="369332"/>
          </a:xfrm>
          <a:prstGeom prst="rect">
            <a:avLst/>
          </a:prstGeom>
          <a:solidFill>
            <a:schemeClr val="accent4">
              <a:lumMod val="20000"/>
              <a:lumOff val="80000"/>
            </a:schemeClr>
          </a:solidFill>
        </p:spPr>
        <p:txBody>
          <a:bodyPr wrap="square" rtlCol="0">
            <a:spAutoFit/>
          </a:bodyPr>
          <a:lstStyle/>
          <a:p>
            <a:endParaRPr lang="en-IN" dirty="0"/>
          </a:p>
        </p:txBody>
      </p:sp>
    </p:spTree>
    <p:extLst>
      <p:ext uri="{BB962C8B-B14F-4D97-AF65-F5344CB8AC3E}">
        <p14:creationId xmlns:p14="http://schemas.microsoft.com/office/powerpoint/2010/main" val="23739345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45543" y="0"/>
            <a:ext cx="8769589" cy="1692771"/>
          </a:xfrm>
          <a:prstGeom prst="rect">
            <a:avLst/>
          </a:prstGeom>
          <a:noFill/>
        </p:spPr>
        <p:txBody>
          <a:bodyPr wrap="square" rtlCol="0">
            <a:spAutoFit/>
          </a:bodyPr>
          <a:lstStyle/>
          <a:p>
            <a:pPr algn="ctr"/>
            <a:r>
              <a:rPr lang="en-IN" sz="2400" b="1"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REAL TIME GROUNDWATER LEVELS MONITORING</a:t>
            </a:r>
            <a:endParaRPr lang="en-IN" sz="2000" b="1"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endParaRPr>
          </a:p>
          <a:p>
            <a:pPr algn="ctr"/>
            <a:r>
              <a:rPr lang="en-IN" sz="2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PIEZOMETERS: 1254,  MONITORING INTERVAL: 1 Hr.</a:t>
            </a:r>
          </a:p>
          <a:p>
            <a:pPr algn="ctr"/>
            <a:r>
              <a:rPr lang="en-IN" sz="20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Gw</a:t>
            </a:r>
            <a:r>
              <a:rPr lang="en-IN" sz="2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 Micro basins: 748, Major Geological formations:14</a:t>
            </a:r>
          </a:p>
          <a:p>
            <a:pPr algn="ctr"/>
            <a:r>
              <a:rPr lang="en-IN" sz="2000" b="1" cap="all" dirty="0" smtClean="0">
                <a:ln w="9000" cmpd="sng">
                  <a:solidFill>
                    <a:schemeClr val="accent4">
                      <a:shade val="50000"/>
                      <a:satMod val="120000"/>
                    </a:schemeClr>
                  </a:solidFill>
                  <a:prstDash val="solid"/>
                </a:ln>
                <a:solidFill>
                  <a:srgbClr val="00B050"/>
                </a:soli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VISION:  ENSURE  WATER LEVELS LESS THAN 8M. IN </a:t>
            </a:r>
          </a:p>
          <a:p>
            <a:pPr algn="ctr"/>
            <a:r>
              <a:rPr lang="en-IN" sz="2000" b="1" cap="all" dirty="0" smtClean="0">
                <a:ln w="9000" cmpd="sng">
                  <a:solidFill>
                    <a:schemeClr val="accent4">
                      <a:shade val="50000"/>
                      <a:satMod val="120000"/>
                    </a:schemeClr>
                  </a:solidFill>
                  <a:prstDash val="solid"/>
                </a:ln>
                <a:solidFill>
                  <a:srgbClr val="00B050"/>
                </a:soli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PRE-MONSOON AND 3M. IN POST MONSON</a:t>
            </a:r>
            <a:endParaRPr lang="en-IN" sz="2000" b="1" cap="all" dirty="0">
              <a:ln w="9000" cmpd="sng">
                <a:solidFill>
                  <a:schemeClr val="accent4">
                    <a:shade val="50000"/>
                    <a:satMod val="120000"/>
                  </a:schemeClr>
                </a:solidFill>
                <a:prstDash val="solid"/>
              </a:ln>
              <a:solidFill>
                <a:srgbClr val="00B050"/>
              </a:soli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endParaRPr>
          </a:p>
        </p:txBody>
      </p:sp>
      <p:pic>
        <p:nvPicPr>
          <p:cNvPr id="3" name="Pictur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5241" y="1860719"/>
            <a:ext cx="5940759" cy="41988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 name="Table 3"/>
          <p:cNvGraphicFramePr>
            <a:graphicFrameLocks noGrp="1"/>
          </p:cNvGraphicFramePr>
          <p:nvPr>
            <p:extLst>
              <p:ext uri="{D42A27DB-BD31-4B8C-83A1-F6EECF244321}">
                <p14:modId xmlns:p14="http://schemas.microsoft.com/office/powerpoint/2010/main" val="3587978964"/>
              </p:ext>
            </p:extLst>
          </p:nvPr>
        </p:nvGraphicFramePr>
        <p:xfrm>
          <a:off x="6442447" y="1935675"/>
          <a:ext cx="2342213" cy="3559440"/>
        </p:xfrm>
        <a:graphic>
          <a:graphicData uri="http://schemas.openxmlformats.org/drawingml/2006/table">
            <a:tbl>
              <a:tblPr/>
              <a:tblGrid>
                <a:gridCol w="395519"/>
                <a:gridCol w="1010591"/>
                <a:gridCol w="936103"/>
              </a:tblGrid>
              <a:tr h="503655">
                <a:tc gridSpan="3">
                  <a:txBody>
                    <a:bodyPr/>
                    <a:lstStyle/>
                    <a:p>
                      <a:pPr algn="ctr" fontAlgn="b"/>
                      <a:r>
                        <a:rPr lang="en-US" sz="1400" b="1" i="0" u="none" strike="noStrike" dirty="0">
                          <a:solidFill>
                            <a:srgbClr val="FF0000"/>
                          </a:solidFill>
                          <a:effectLst/>
                          <a:latin typeface="Calibri"/>
                        </a:rPr>
                        <a:t>Principal Geological Units in Andhra Pradesh</a:t>
                      </a:r>
                    </a:p>
                  </a:txBody>
                  <a:tcPr marL="9309" marR="9309" marT="93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975068">
                <a:tc>
                  <a:txBody>
                    <a:bodyPr/>
                    <a:lstStyle/>
                    <a:p>
                      <a:pPr algn="ctr" fontAlgn="ctr"/>
                      <a:r>
                        <a:rPr lang="en-US" sz="1400" b="1" i="0" u="none" strike="noStrike" dirty="0">
                          <a:solidFill>
                            <a:srgbClr val="FF0000"/>
                          </a:solidFill>
                          <a:effectLst/>
                          <a:latin typeface="Calibri"/>
                        </a:rPr>
                        <a:t>S. No.</a:t>
                      </a:r>
                    </a:p>
                  </a:txBody>
                  <a:tcPr marL="9309" marR="9309" marT="93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dirty="0">
                          <a:solidFill>
                            <a:srgbClr val="FF0000"/>
                          </a:solidFill>
                          <a:effectLst/>
                          <a:latin typeface="Calibri"/>
                        </a:rPr>
                        <a:t>Major Geological Unit</a:t>
                      </a:r>
                    </a:p>
                  </a:txBody>
                  <a:tcPr marL="9309" marR="9309" marT="93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dirty="0">
                          <a:solidFill>
                            <a:srgbClr val="FF0000"/>
                          </a:solidFill>
                          <a:effectLst/>
                          <a:latin typeface="Calibri"/>
                        </a:rPr>
                        <a:t>% of area in total State's area</a:t>
                      </a:r>
                    </a:p>
                  </a:txBody>
                  <a:tcPr marL="9309" marR="9309" marT="93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7203">
                <a:tc>
                  <a:txBody>
                    <a:bodyPr/>
                    <a:lstStyle/>
                    <a:p>
                      <a:pPr algn="ctr" fontAlgn="ctr"/>
                      <a:r>
                        <a:rPr lang="en-US" sz="1400" b="1" i="0" u="none" strike="noStrike" dirty="0">
                          <a:solidFill>
                            <a:srgbClr val="0A0AC6"/>
                          </a:solidFill>
                          <a:effectLst/>
                          <a:latin typeface="Calibri"/>
                        </a:rPr>
                        <a:t>1</a:t>
                      </a:r>
                    </a:p>
                  </a:txBody>
                  <a:tcPr marL="9309" marR="9309" marT="93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400" b="1" i="0" u="none" strike="noStrike" dirty="0">
                          <a:solidFill>
                            <a:srgbClr val="0A0AC6"/>
                          </a:solidFill>
                          <a:effectLst/>
                          <a:latin typeface="Calibri"/>
                        </a:rPr>
                        <a:t>Alluvium</a:t>
                      </a:r>
                    </a:p>
                  </a:txBody>
                  <a:tcPr marL="9309" marR="9309" marT="93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400" b="1" i="0" u="none" strike="noStrike">
                          <a:solidFill>
                            <a:srgbClr val="0A0AC6"/>
                          </a:solidFill>
                          <a:effectLst/>
                          <a:latin typeface="Calibri"/>
                        </a:rPr>
                        <a:t>12.75</a:t>
                      </a:r>
                    </a:p>
                  </a:txBody>
                  <a:tcPr marL="9309" marR="9309" marT="93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0296">
                <a:tc>
                  <a:txBody>
                    <a:bodyPr/>
                    <a:lstStyle/>
                    <a:p>
                      <a:pPr algn="ctr" fontAlgn="ctr"/>
                      <a:r>
                        <a:rPr lang="en-US" sz="1400" b="1" i="0" u="none" strike="noStrike">
                          <a:solidFill>
                            <a:srgbClr val="0A0AC6"/>
                          </a:solidFill>
                          <a:effectLst/>
                          <a:latin typeface="Calibri"/>
                        </a:rPr>
                        <a:t>2</a:t>
                      </a:r>
                    </a:p>
                  </a:txBody>
                  <a:tcPr marL="9309" marR="9309" marT="93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400" b="1" i="0" u="none" strike="noStrike" dirty="0" err="1">
                          <a:solidFill>
                            <a:srgbClr val="0A0AC6"/>
                          </a:solidFill>
                          <a:effectLst/>
                          <a:latin typeface="Calibri"/>
                        </a:rPr>
                        <a:t>Laterite</a:t>
                      </a:r>
                      <a:endParaRPr lang="en-US" sz="1400" b="1" i="0" u="none" strike="noStrike" dirty="0">
                        <a:solidFill>
                          <a:srgbClr val="0A0AC6"/>
                        </a:solidFill>
                        <a:effectLst/>
                        <a:latin typeface="Calibri"/>
                      </a:endParaRPr>
                    </a:p>
                  </a:txBody>
                  <a:tcPr marL="9309" marR="9309" marT="93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400" b="1" i="0" u="none" strike="noStrike" dirty="0">
                          <a:solidFill>
                            <a:srgbClr val="0A0AC6"/>
                          </a:solidFill>
                          <a:effectLst/>
                          <a:latin typeface="Calibri"/>
                        </a:rPr>
                        <a:t>0.43</a:t>
                      </a:r>
                    </a:p>
                  </a:txBody>
                  <a:tcPr marL="9309" marR="9309" marT="93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7203">
                <a:tc>
                  <a:txBody>
                    <a:bodyPr/>
                    <a:lstStyle/>
                    <a:p>
                      <a:pPr algn="ctr" fontAlgn="ctr"/>
                      <a:r>
                        <a:rPr lang="en-US" sz="1400" b="1" i="0" u="none" strike="noStrike">
                          <a:solidFill>
                            <a:srgbClr val="0A0AC6"/>
                          </a:solidFill>
                          <a:effectLst/>
                          <a:latin typeface="Calibri"/>
                        </a:rPr>
                        <a:t>3</a:t>
                      </a:r>
                    </a:p>
                  </a:txBody>
                  <a:tcPr marL="9309" marR="9309" marT="93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400" b="1" i="0" u="none" strike="noStrike">
                          <a:solidFill>
                            <a:srgbClr val="0A0AC6"/>
                          </a:solidFill>
                          <a:effectLst/>
                          <a:latin typeface="Calibri"/>
                        </a:rPr>
                        <a:t>Basalt</a:t>
                      </a:r>
                    </a:p>
                  </a:txBody>
                  <a:tcPr marL="9309" marR="9309" marT="93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400" b="1" i="0" u="none" strike="noStrike" dirty="0">
                          <a:solidFill>
                            <a:srgbClr val="0A0AC6"/>
                          </a:solidFill>
                          <a:effectLst/>
                          <a:latin typeface="Calibri"/>
                        </a:rPr>
                        <a:t>0.09</a:t>
                      </a:r>
                    </a:p>
                  </a:txBody>
                  <a:tcPr marL="9309" marR="9309" marT="93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7203">
                <a:tc>
                  <a:txBody>
                    <a:bodyPr/>
                    <a:lstStyle/>
                    <a:p>
                      <a:pPr algn="ctr" fontAlgn="ctr"/>
                      <a:r>
                        <a:rPr lang="en-US" sz="1400" b="1" i="0" u="none" strike="noStrike">
                          <a:solidFill>
                            <a:srgbClr val="0A0AC6"/>
                          </a:solidFill>
                          <a:effectLst/>
                          <a:latin typeface="Calibri"/>
                        </a:rPr>
                        <a:t>4</a:t>
                      </a:r>
                    </a:p>
                  </a:txBody>
                  <a:tcPr marL="9309" marR="9309" marT="93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400" b="1" i="0" u="none" strike="noStrike">
                          <a:solidFill>
                            <a:srgbClr val="0A0AC6"/>
                          </a:solidFill>
                          <a:effectLst/>
                          <a:latin typeface="Calibri"/>
                        </a:rPr>
                        <a:t>Sandstone</a:t>
                      </a:r>
                    </a:p>
                  </a:txBody>
                  <a:tcPr marL="9309" marR="9309" marT="93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400" b="1" i="0" u="none" strike="noStrike" dirty="0">
                          <a:solidFill>
                            <a:srgbClr val="0A0AC6"/>
                          </a:solidFill>
                          <a:effectLst/>
                          <a:latin typeface="Calibri"/>
                        </a:rPr>
                        <a:t>2.80</a:t>
                      </a:r>
                    </a:p>
                  </a:txBody>
                  <a:tcPr marL="9309" marR="9309" marT="93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7203">
                <a:tc>
                  <a:txBody>
                    <a:bodyPr/>
                    <a:lstStyle/>
                    <a:p>
                      <a:pPr algn="ctr" fontAlgn="ctr"/>
                      <a:r>
                        <a:rPr lang="en-US" sz="1400" b="1" i="0" u="none" strike="noStrike">
                          <a:solidFill>
                            <a:srgbClr val="0A0AC6"/>
                          </a:solidFill>
                          <a:effectLst/>
                          <a:latin typeface="Calibri"/>
                        </a:rPr>
                        <a:t>5</a:t>
                      </a:r>
                    </a:p>
                  </a:txBody>
                  <a:tcPr marL="9309" marR="9309" marT="93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400" b="1" i="0" u="none" strike="noStrike">
                          <a:solidFill>
                            <a:srgbClr val="0A0AC6"/>
                          </a:solidFill>
                          <a:effectLst/>
                          <a:latin typeface="Calibri"/>
                        </a:rPr>
                        <a:t>Shale</a:t>
                      </a:r>
                    </a:p>
                  </a:txBody>
                  <a:tcPr marL="9309" marR="9309" marT="93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400" b="1" i="0" u="none" strike="noStrike" dirty="0">
                          <a:solidFill>
                            <a:srgbClr val="0A0AC6"/>
                          </a:solidFill>
                          <a:effectLst/>
                          <a:latin typeface="Calibri"/>
                        </a:rPr>
                        <a:t>12.47</a:t>
                      </a:r>
                    </a:p>
                  </a:txBody>
                  <a:tcPr marL="9309" marR="9309" marT="93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7203">
                <a:tc>
                  <a:txBody>
                    <a:bodyPr/>
                    <a:lstStyle/>
                    <a:p>
                      <a:pPr algn="ctr" fontAlgn="ctr"/>
                      <a:r>
                        <a:rPr lang="en-US" sz="1400" b="1" i="0" u="none" strike="noStrike">
                          <a:solidFill>
                            <a:srgbClr val="0A0AC6"/>
                          </a:solidFill>
                          <a:effectLst/>
                          <a:latin typeface="Calibri"/>
                        </a:rPr>
                        <a:t>6</a:t>
                      </a:r>
                    </a:p>
                  </a:txBody>
                  <a:tcPr marL="9309" marR="9309" marT="93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400" b="1" i="0" u="none" strike="noStrike">
                          <a:solidFill>
                            <a:srgbClr val="0A0AC6"/>
                          </a:solidFill>
                          <a:effectLst/>
                          <a:latin typeface="Calibri"/>
                        </a:rPr>
                        <a:t>Limestone</a:t>
                      </a:r>
                    </a:p>
                  </a:txBody>
                  <a:tcPr marL="9309" marR="9309" marT="93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400" b="1" i="0" u="none" strike="noStrike" dirty="0">
                          <a:solidFill>
                            <a:srgbClr val="0A0AC6"/>
                          </a:solidFill>
                          <a:effectLst/>
                          <a:latin typeface="Calibri"/>
                        </a:rPr>
                        <a:t>4.74</a:t>
                      </a:r>
                    </a:p>
                  </a:txBody>
                  <a:tcPr marL="9309" marR="9309" marT="93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7203">
                <a:tc>
                  <a:txBody>
                    <a:bodyPr/>
                    <a:lstStyle/>
                    <a:p>
                      <a:pPr algn="ctr" fontAlgn="ctr"/>
                      <a:r>
                        <a:rPr lang="en-US" sz="1400" b="1" i="0" u="none" strike="noStrike">
                          <a:solidFill>
                            <a:srgbClr val="0A0AC6"/>
                          </a:solidFill>
                          <a:effectLst/>
                          <a:latin typeface="Calibri"/>
                        </a:rPr>
                        <a:t>7</a:t>
                      </a:r>
                    </a:p>
                  </a:txBody>
                  <a:tcPr marL="9309" marR="9309" marT="93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400" b="1" i="0" u="none" strike="noStrike">
                          <a:solidFill>
                            <a:srgbClr val="0A0AC6"/>
                          </a:solidFill>
                          <a:effectLst/>
                          <a:latin typeface="Calibri"/>
                        </a:rPr>
                        <a:t>Granite</a:t>
                      </a:r>
                    </a:p>
                  </a:txBody>
                  <a:tcPr marL="9309" marR="9309" marT="93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400" b="1" i="0" u="none" strike="noStrike" dirty="0">
                          <a:solidFill>
                            <a:srgbClr val="0A0AC6"/>
                          </a:solidFill>
                          <a:effectLst/>
                          <a:latin typeface="Calibri"/>
                        </a:rPr>
                        <a:t>4.45</a:t>
                      </a:r>
                    </a:p>
                  </a:txBody>
                  <a:tcPr marL="9309" marR="9309" marT="93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7203">
                <a:tc>
                  <a:txBody>
                    <a:bodyPr/>
                    <a:lstStyle/>
                    <a:p>
                      <a:pPr algn="ctr" fontAlgn="ctr"/>
                      <a:r>
                        <a:rPr lang="en-US" sz="1400" b="1" i="0" u="none" strike="noStrike">
                          <a:solidFill>
                            <a:srgbClr val="0A0AC6"/>
                          </a:solidFill>
                          <a:effectLst/>
                          <a:latin typeface="Calibri"/>
                        </a:rPr>
                        <a:t>8</a:t>
                      </a:r>
                    </a:p>
                  </a:txBody>
                  <a:tcPr marL="9309" marR="9309" marT="93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400" b="1" i="0" u="none" strike="noStrike">
                          <a:solidFill>
                            <a:srgbClr val="0A0AC6"/>
                          </a:solidFill>
                          <a:effectLst/>
                          <a:latin typeface="Calibri"/>
                        </a:rPr>
                        <a:t>Schist</a:t>
                      </a:r>
                    </a:p>
                  </a:txBody>
                  <a:tcPr marL="9309" marR="9309" marT="93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400" b="1" i="0" u="none" strike="noStrike" dirty="0">
                          <a:solidFill>
                            <a:srgbClr val="0A0AC6"/>
                          </a:solidFill>
                          <a:effectLst/>
                          <a:latin typeface="Calibri"/>
                        </a:rPr>
                        <a:t>8.66</a:t>
                      </a:r>
                    </a:p>
                  </a:txBody>
                  <a:tcPr marL="9309" marR="9309" marT="93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4242836704"/>
              </p:ext>
            </p:extLst>
          </p:nvPr>
        </p:nvGraphicFramePr>
        <p:xfrm>
          <a:off x="9059333" y="3428969"/>
          <a:ext cx="2633134" cy="2036120"/>
        </p:xfrm>
        <a:graphic>
          <a:graphicData uri="http://schemas.openxmlformats.org/drawingml/2006/table">
            <a:tbl>
              <a:tblPr/>
              <a:tblGrid>
                <a:gridCol w="680350"/>
                <a:gridCol w="945148"/>
                <a:gridCol w="1007636"/>
              </a:tblGrid>
              <a:tr h="257203">
                <a:tc>
                  <a:txBody>
                    <a:bodyPr/>
                    <a:lstStyle/>
                    <a:p>
                      <a:pPr algn="ctr" fontAlgn="ctr"/>
                      <a:r>
                        <a:rPr lang="en-US" sz="1400" b="1" i="0" u="none" strike="noStrike" dirty="0">
                          <a:solidFill>
                            <a:srgbClr val="0A0AC6"/>
                          </a:solidFill>
                          <a:effectLst/>
                          <a:latin typeface="Calibri"/>
                        </a:rPr>
                        <a:t>9</a:t>
                      </a:r>
                    </a:p>
                  </a:txBody>
                  <a:tcPr marL="9309" marR="9309" marT="93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400" b="1" i="0" u="none" strike="noStrike">
                          <a:solidFill>
                            <a:srgbClr val="0A0AC6"/>
                          </a:solidFill>
                          <a:effectLst/>
                          <a:latin typeface="Calibri"/>
                        </a:rPr>
                        <a:t>Quartzite</a:t>
                      </a:r>
                    </a:p>
                  </a:txBody>
                  <a:tcPr marL="9309" marR="9309" marT="93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400" b="1" i="0" u="none" strike="noStrike" dirty="0">
                          <a:solidFill>
                            <a:srgbClr val="0A0AC6"/>
                          </a:solidFill>
                          <a:effectLst/>
                          <a:latin typeface="Calibri"/>
                        </a:rPr>
                        <a:t>5.91</a:t>
                      </a:r>
                    </a:p>
                  </a:txBody>
                  <a:tcPr marL="9309" marR="9309" marT="93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7203">
                <a:tc>
                  <a:txBody>
                    <a:bodyPr/>
                    <a:lstStyle/>
                    <a:p>
                      <a:pPr algn="ctr" fontAlgn="ctr"/>
                      <a:r>
                        <a:rPr lang="en-US" sz="1400" b="1" i="0" u="none" strike="noStrike" dirty="0">
                          <a:solidFill>
                            <a:srgbClr val="0A0AC6"/>
                          </a:solidFill>
                          <a:effectLst/>
                          <a:latin typeface="Calibri"/>
                        </a:rPr>
                        <a:t>10</a:t>
                      </a:r>
                    </a:p>
                  </a:txBody>
                  <a:tcPr marL="9309" marR="9309" marT="93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400" b="1" i="0" u="none" strike="noStrike">
                          <a:solidFill>
                            <a:srgbClr val="0A0AC6"/>
                          </a:solidFill>
                          <a:effectLst/>
                          <a:latin typeface="Calibri"/>
                        </a:rPr>
                        <a:t>Charnockite</a:t>
                      </a:r>
                    </a:p>
                  </a:txBody>
                  <a:tcPr marL="9309" marR="9309" marT="93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400" b="1" i="0" u="none" strike="noStrike" dirty="0">
                          <a:solidFill>
                            <a:srgbClr val="0A0AC6"/>
                          </a:solidFill>
                          <a:effectLst/>
                          <a:latin typeface="Calibri"/>
                        </a:rPr>
                        <a:t>6.81</a:t>
                      </a:r>
                    </a:p>
                  </a:txBody>
                  <a:tcPr marL="9309" marR="9309" marT="93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7203">
                <a:tc>
                  <a:txBody>
                    <a:bodyPr/>
                    <a:lstStyle/>
                    <a:p>
                      <a:pPr algn="ctr" fontAlgn="ctr"/>
                      <a:r>
                        <a:rPr lang="en-US" sz="1400" b="1" i="0" u="none" strike="noStrike" dirty="0">
                          <a:solidFill>
                            <a:srgbClr val="0A0AC6"/>
                          </a:solidFill>
                          <a:effectLst/>
                          <a:latin typeface="Calibri"/>
                        </a:rPr>
                        <a:t>11</a:t>
                      </a:r>
                    </a:p>
                  </a:txBody>
                  <a:tcPr marL="9309" marR="9309" marT="93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400" b="1" i="0" u="none" strike="noStrike">
                          <a:solidFill>
                            <a:srgbClr val="0A0AC6"/>
                          </a:solidFill>
                          <a:effectLst/>
                          <a:latin typeface="Calibri"/>
                        </a:rPr>
                        <a:t>Khondalite</a:t>
                      </a:r>
                    </a:p>
                  </a:txBody>
                  <a:tcPr marL="9309" marR="9309" marT="93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400" b="1" i="0" u="none" strike="noStrike" dirty="0">
                          <a:solidFill>
                            <a:srgbClr val="0A0AC6"/>
                          </a:solidFill>
                          <a:effectLst/>
                          <a:latin typeface="Calibri"/>
                        </a:rPr>
                        <a:t>8.71</a:t>
                      </a:r>
                    </a:p>
                  </a:txBody>
                  <a:tcPr marL="9309" marR="9309" marT="93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50105">
                <a:tc>
                  <a:txBody>
                    <a:bodyPr/>
                    <a:lstStyle/>
                    <a:p>
                      <a:pPr algn="ctr" fontAlgn="ctr"/>
                      <a:r>
                        <a:rPr lang="en-US" sz="1400" b="1" i="0" u="none" strike="noStrike" dirty="0">
                          <a:solidFill>
                            <a:srgbClr val="0A0AC6"/>
                          </a:solidFill>
                          <a:effectLst/>
                          <a:latin typeface="Calibri"/>
                        </a:rPr>
                        <a:t>12</a:t>
                      </a:r>
                    </a:p>
                  </a:txBody>
                  <a:tcPr marL="9309" marR="9309" marT="93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400" b="1" i="0" u="none" strike="noStrike" dirty="0">
                          <a:solidFill>
                            <a:srgbClr val="0A0AC6"/>
                          </a:solidFill>
                          <a:effectLst/>
                          <a:latin typeface="Calibri"/>
                        </a:rPr>
                        <a:t>Banded Granite Gneiss</a:t>
                      </a:r>
                    </a:p>
                  </a:txBody>
                  <a:tcPr marL="9309" marR="9309" marT="93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400" b="1" i="0" u="none" strike="noStrike" dirty="0">
                          <a:solidFill>
                            <a:srgbClr val="0A0AC6"/>
                          </a:solidFill>
                          <a:effectLst/>
                          <a:latin typeface="Calibri"/>
                        </a:rPr>
                        <a:t>25.84</a:t>
                      </a:r>
                    </a:p>
                  </a:txBody>
                  <a:tcPr marL="9309" marR="9309" marT="93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7203">
                <a:tc>
                  <a:txBody>
                    <a:bodyPr/>
                    <a:lstStyle/>
                    <a:p>
                      <a:pPr algn="ctr" fontAlgn="ctr"/>
                      <a:r>
                        <a:rPr lang="en-US" sz="1400" b="1" i="0" u="none" strike="noStrike">
                          <a:solidFill>
                            <a:srgbClr val="0A0AC6"/>
                          </a:solidFill>
                          <a:effectLst/>
                          <a:latin typeface="Calibri"/>
                        </a:rPr>
                        <a:t>13</a:t>
                      </a:r>
                    </a:p>
                  </a:txBody>
                  <a:tcPr marL="9309" marR="9309" marT="93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400" b="1" i="0" u="none" strike="noStrike">
                          <a:solidFill>
                            <a:srgbClr val="0A0AC6"/>
                          </a:solidFill>
                          <a:effectLst/>
                          <a:latin typeface="Calibri"/>
                        </a:rPr>
                        <a:t>Gneiss</a:t>
                      </a:r>
                    </a:p>
                  </a:txBody>
                  <a:tcPr marL="9309" marR="9309" marT="93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400" b="1" i="0" u="none" strike="noStrike" dirty="0">
                          <a:solidFill>
                            <a:srgbClr val="0A0AC6"/>
                          </a:solidFill>
                          <a:effectLst/>
                          <a:latin typeface="Calibri"/>
                        </a:rPr>
                        <a:t>6.11</a:t>
                      </a:r>
                    </a:p>
                  </a:txBody>
                  <a:tcPr marL="9309" marR="9309" marT="93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7203">
                <a:tc>
                  <a:txBody>
                    <a:bodyPr/>
                    <a:lstStyle/>
                    <a:p>
                      <a:pPr algn="ctr" fontAlgn="ctr"/>
                      <a:r>
                        <a:rPr lang="en-US" sz="1400" b="1" i="0" u="none" strike="noStrike">
                          <a:solidFill>
                            <a:srgbClr val="0A0AC6"/>
                          </a:solidFill>
                          <a:effectLst/>
                          <a:latin typeface="Calibri"/>
                        </a:rPr>
                        <a:t>14</a:t>
                      </a:r>
                    </a:p>
                  </a:txBody>
                  <a:tcPr marL="9309" marR="9309" marT="93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400" b="1" i="0" u="none" strike="noStrike">
                          <a:solidFill>
                            <a:srgbClr val="0A0AC6"/>
                          </a:solidFill>
                          <a:effectLst/>
                          <a:latin typeface="Calibri"/>
                        </a:rPr>
                        <a:t>Intrusives</a:t>
                      </a:r>
                    </a:p>
                  </a:txBody>
                  <a:tcPr marL="9309" marR="9309" marT="93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400" b="1" i="0" u="none" strike="noStrike" dirty="0">
                          <a:solidFill>
                            <a:srgbClr val="0A0AC6"/>
                          </a:solidFill>
                          <a:effectLst/>
                          <a:latin typeface="Calibri"/>
                        </a:rPr>
                        <a:t>0.24</a:t>
                      </a:r>
                    </a:p>
                  </a:txBody>
                  <a:tcPr marL="9309" marR="9309" marT="93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1949666152"/>
              </p:ext>
            </p:extLst>
          </p:nvPr>
        </p:nvGraphicFramePr>
        <p:xfrm>
          <a:off x="9042400" y="1912177"/>
          <a:ext cx="2667000" cy="1478723"/>
        </p:xfrm>
        <a:graphic>
          <a:graphicData uri="http://schemas.openxmlformats.org/drawingml/2006/table">
            <a:tbl>
              <a:tblPr/>
              <a:tblGrid>
                <a:gridCol w="703325"/>
                <a:gridCol w="923161"/>
                <a:gridCol w="1040514"/>
              </a:tblGrid>
              <a:tr h="503655">
                <a:tc gridSpan="3">
                  <a:txBody>
                    <a:bodyPr/>
                    <a:lstStyle/>
                    <a:p>
                      <a:pPr algn="ctr" fontAlgn="b"/>
                      <a:r>
                        <a:rPr lang="en-US" sz="1400" b="1" i="0" u="none" strike="noStrike" dirty="0">
                          <a:solidFill>
                            <a:srgbClr val="FF0000"/>
                          </a:solidFill>
                          <a:effectLst/>
                          <a:latin typeface="Calibri"/>
                        </a:rPr>
                        <a:t>Principal Geological Units in Andhra Pradesh</a:t>
                      </a:r>
                    </a:p>
                  </a:txBody>
                  <a:tcPr marL="9309" marR="9309" marT="93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975068">
                <a:tc>
                  <a:txBody>
                    <a:bodyPr/>
                    <a:lstStyle/>
                    <a:p>
                      <a:pPr algn="ctr" fontAlgn="ctr"/>
                      <a:r>
                        <a:rPr lang="en-US" sz="1400" b="1" i="0" u="none" strike="noStrike" dirty="0">
                          <a:solidFill>
                            <a:srgbClr val="FF0000"/>
                          </a:solidFill>
                          <a:effectLst/>
                          <a:latin typeface="Calibri"/>
                        </a:rPr>
                        <a:t>S. No.</a:t>
                      </a:r>
                    </a:p>
                  </a:txBody>
                  <a:tcPr marL="9309" marR="9309" marT="93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dirty="0">
                          <a:solidFill>
                            <a:srgbClr val="FF0000"/>
                          </a:solidFill>
                          <a:effectLst/>
                          <a:latin typeface="Calibri"/>
                        </a:rPr>
                        <a:t>Major Geological Unit</a:t>
                      </a:r>
                    </a:p>
                  </a:txBody>
                  <a:tcPr marL="9309" marR="9309" marT="93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dirty="0">
                          <a:solidFill>
                            <a:srgbClr val="FF0000"/>
                          </a:solidFill>
                          <a:effectLst/>
                          <a:latin typeface="Calibri"/>
                        </a:rPr>
                        <a:t>% of area in total State's area</a:t>
                      </a:r>
                    </a:p>
                  </a:txBody>
                  <a:tcPr marL="9309" marR="9309" marT="93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7" name="TextBox 6"/>
          <p:cNvSpPr txBox="1"/>
          <p:nvPr/>
        </p:nvSpPr>
        <p:spPr>
          <a:xfrm>
            <a:off x="5948256" y="5520933"/>
            <a:ext cx="6091344" cy="1077218"/>
          </a:xfrm>
          <a:prstGeom prst="rect">
            <a:avLst/>
          </a:prstGeom>
          <a:noFill/>
        </p:spPr>
        <p:txBody>
          <a:bodyPr wrap="square" rtlCol="0">
            <a:spAutoFit/>
          </a:bodyPr>
          <a:lstStyle/>
          <a:p>
            <a:pPr algn="just"/>
            <a:r>
              <a:rPr lang="en-US" sz="1600" b="1" dirty="0" smtClean="0">
                <a:solidFill>
                  <a:srgbClr val="0033CC"/>
                </a:solidFill>
              </a:rPr>
              <a:t>Out of the 1,63,120 </a:t>
            </a:r>
            <a:r>
              <a:rPr lang="en-US" sz="1600" b="1" dirty="0" err="1" smtClean="0">
                <a:solidFill>
                  <a:srgbClr val="0033CC"/>
                </a:solidFill>
              </a:rPr>
              <a:t>Sq.Kms</a:t>
            </a:r>
            <a:r>
              <a:rPr lang="en-US" sz="1600" b="1" dirty="0" smtClean="0">
                <a:solidFill>
                  <a:srgbClr val="0033CC"/>
                </a:solidFill>
              </a:rPr>
              <a:t> of Andhra Pradesh State area, about 20% of the area occupied by Soft Rocks (Sedimentary and Alluvium formation and the remaining 80% of the area is occupied by hard rocks (Compact geological formations)</a:t>
            </a:r>
            <a:endParaRPr lang="en-US" sz="1600" b="1" dirty="0">
              <a:solidFill>
                <a:srgbClr val="0033CC"/>
              </a:solidFill>
            </a:endParaRPr>
          </a:p>
        </p:txBody>
      </p:sp>
    </p:spTree>
    <p:extLst>
      <p:ext uri="{BB962C8B-B14F-4D97-AF65-F5344CB8AC3E}">
        <p14:creationId xmlns:p14="http://schemas.microsoft.com/office/powerpoint/2010/main" val="25421439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5599" y="152400"/>
            <a:ext cx="11590867" cy="533400"/>
          </a:xfrm>
        </p:spPr>
        <p:txBody>
          <a:bodyPr>
            <a:normAutofit/>
          </a:bodyPr>
          <a:lstStyle/>
          <a:p>
            <a:r>
              <a:rPr lang="en-IN" sz="2200" b="1" dirty="0">
                <a:solidFill>
                  <a:srgbClr val="C00000"/>
                </a:solidFill>
              </a:rPr>
              <a:t>Measure, Monitor, Map and Manage Water </a:t>
            </a:r>
            <a:r>
              <a:rPr lang="en-IN" sz="2200" b="1" dirty="0">
                <a:solidFill>
                  <a:schemeClr val="accent3">
                    <a:lumMod val="50000"/>
                  </a:schemeClr>
                </a:solidFill>
              </a:rPr>
              <a:t>– </a:t>
            </a:r>
            <a:r>
              <a:rPr lang="en-IN" sz="2200" b="1" dirty="0" smtClean="0">
                <a:solidFill>
                  <a:srgbClr val="0070C0"/>
                </a:solidFill>
              </a:rPr>
              <a:t>for sustainability, effective utilization, </a:t>
            </a:r>
            <a:r>
              <a:rPr lang="en-IN" sz="2200" b="1" dirty="0">
                <a:solidFill>
                  <a:srgbClr val="0070C0"/>
                </a:solidFill>
              </a:rPr>
              <a:t>drought proofing </a:t>
            </a:r>
          </a:p>
        </p:txBody>
      </p:sp>
      <p:sp>
        <p:nvSpPr>
          <p:cNvPr id="3" name="Content Placeholder 2"/>
          <p:cNvSpPr>
            <a:spLocks noGrp="1"/>
          </p:cNvSpPr>
          <p:nvPr>
            <p:ph idx="1"/>
          </p:nvPr>
        </p:nvSpPr>
        <p:spPr>
          <a:xfrm>
            <a:off x="414865" y="685800"/>
            <a:ext cx="11252201" cy="5799667"/>
          </a:xfrm>
        </p:spPr>
        <p:txBody>
          <a:bodyPr>
            <a:normAutofit/>
          </a:bodyPr>
          <a:lstStyle/>
          <a:p>
            <a:pPr>
              <a:buNone/>
            </a:pPr>
            <a:r>
              <a:rPr lang="en-IN" sz="1600" dirty="0">
                <a:solidFill>
                  <a:srgbClr val="C00000"/>
                </a:solidFill>
              </a:rPr>
              <a:t>World Class Gauging Network for Half – hourly monitoring</a:t>
            </a:r>
          </a:p>
          <a:p>
            <a:pPr lvl="1">
              <a:buFont typeface="Wingdings" pitchFamily="2" charset="2"/>
              <a:buChar char="Ø"/>
            </a:pPr>
            <a:r>
              <a:rPr lang="en-IN" sz="1600" dirty="0"/>
              <a:t>Automatic Weather Stations</a:t>
            </a:r>
          </a:p>
          <a:p>
            <a:pPr lvl="1">
              <a:buFont typeface="Wingdings" pitchFamily="2" charset="2"/>
              <a:buChar char="Ø"/>
            </a:pPr>
            <a:r>
              <a:rPr lang="en-IN" sz="1600" dirty="0"/>
              <a:t>Automatic Rain Gauges</a:t>
            </a:r>
          </a:p>
          <a:p>
            <a:pPr lvl="1">
              <a:buFont typeface="Wingdings" pitchFamily="2" charset="2"/>
              <a:buChar char="Ø"/>
            </a:pPr>
            <a:r>
              <a:rPr lang="en-IN" sz="1600" dirty="0"/>
              <a:t>River and Reservoir Water Level Recorders</a:t>
            </a:r>
          </a:p>
          <a:p>
            <a:pPr lvl="1">
              <a:buFont typeface="Wingdings" pitchFamily="2" charset="2"/>
              <a:buChar char="Ø"/>
            </a:pPr>
            <a:r>
              <a:rPr lang="en-IN" sz="1600" dirty="0"/>
              <a:t>Ground Water Level Recorders</a:t>
            </a:r>
          </a:p>
          <a:p>
            <a:pPr>
              <a:buNone/>
            </a:pPr>
            <a:r>
              <a:rPr lang="en-IN" sz="1600" dirty="0">
                <a:solidFill>
                  <a:srgbClr val="C00000"/>
                </a:solidFill>
              </a:rPr>
              <a:t>Map and Dissemination to Manage</a:t>
            </a:r>
          </a:p>
          <a:p>
            <a:pPr lvl="1">
              <a:buFont typeface="Wingdings" pitchFamily="2" charset="2"/>
              <a:buChar char="Ø"/>
            </a:pPr>
            <a:r>
              <a:rPr lang="en-IN" sz="1600" dirty="0"/>
              <a:t>High Resolution spatial maps on weather parameters</a:t>
            </a:r>
          </a:p>
          <a:p>
            <a:pPr lvl="1">
              <a:buFont typeface="Wingdings" pitchFamily="2" charset="2"/>
              <a:buChar char="Ø"/>
            </a:pPr>
            <a:r>
              <a:rPr lang="en-IN" sz="1600" dirty="0"/>
              <a:t>Surface and Ground Water status maps</a:t>
            </a:r>
          </a:p>
          <a:p>
            <a:pPr lvl="1">
              <a:buFont typeface="Wingdings" pitchFamily="2" charset="2"/>
              <a:buChar char="Ø"/>
            </a:pPr>
            <a:r>
              <a:rPr lang="en-IN" sz="1600" dirty="0"/>
              <a:t>Real Time Information to Managers</a:t>
            </a:r>
          </a:p>
          <a:p>
            <a:pPr>
              <a:buNone/>
            </a:pPr>
            <a:r>
              <a:rPr lang="en-IN" sz="1600" dirty="0">
                <a:solidFill>
                  <a:srgbClr val="C00000"/>
                </a:solidFill>
              </a:rPr>
              <a:t>State of the Art Early Warning System</a:t>
            </a:r>
          </a:p>
          <a:p>
            <a:pPr lvl="1">
              <a:buFont typeface="Wingdings" pitchFamily="2" charset="2"/>
              <a:buChar char="Ø"/>
            </a:pPr>
            <a:r>
              <a:rPr lang="en-IN" sz="1600" dirty="0"/>
              <a:t>Forewarning for Cyclone, Floods 48 – 72 hours in advance</a:t>
            </a:r>
          </a:p>
          <a:p>
            <a:pPr lvl="1">
              <a:buFont typeface="Wingdings" pitchFamily="2" charset="2"/>
              <a:buChar char="Ø"/>
            </a:pPr>
            <a:r>
              <a:rPr lang="en-IN" sz="1600" dirty="0"/>
              <a:t>Fortnightly Forewarning for Drought</a:t>
            </a:r>
          </a:p>
          <a:p>
            <a:pPr>
              <a:buNone/>
            </a:pPr>
            <a:r>
              <a:rPr lang="en-IN" sz="1600" dirty="0">
                <a:solidFill>
                  <a:srgbClr val="C00000"/>
                </a:solidFill>
              </a:rPr>
              <a:t>Vulnerability Mapping</a:t>
            </a:r>
          </a:p>
          <a:p>
            <a:pPr lvl="1">
              <a:buFont typeface="Wingdings" pitchFamily="2" charset="2"/>
              <a:buChar char="Ø"/>
            </a:pPr>
            <a:r>
              <a:rPr lang="en-IN" sz="1600" dirty="0" err="1"/>
              <a:t>Mandal</a:t>
            </a:r>
            <a:r>
              <a:rPr lang="en-IN" sz="1600" dirty="0"/>
              <a:t> level for all intensities of Cyclones and Floods completed</a:t>
            </a:r>
          </a:p>
          <a:p>
            <a:pPr lvl="1">
              <a:buFont typeface="Wingdings" pitchFamily="2" charset="2"/>
              <a:buChar char="Ø"/>
            </a:pPr>
            <a:r>
              <a:rPr lang="en-IN" sz="1600" dirty="0"/>
              <a:t>Planning village level with Drone / </a:t>
            </a:r>
            <a:r>
              <a:rPr lang="en-IN" sz="1600" dirty="0" err="1"/>
              <a:t>LiDAR</a:t>
            </a:r>
            <a:r>
              <a:rPr lang="en-IN" sz="1600" dirty="0"/>
              <a:t> based high resolution topographic data</a:t>
            </a:r>
          </a:p>
          <a:p>
            <a:pPr>
              <a:buNone/>
            </a:pPr>
            <a:r>
              <a:rPr lang="en-IN" sz="1600" dirty="0">
                <a:solidFill>
                  <a:srgbClr val="C00000"/>
                </a:solidFill>
              </a:rPr>
              <a:t>Web Based Digital data Dissemination</a:t>
            </a:r>
          </a:p>
          <a:p>
            <a:pPr lvl="1">
              <a:buFont typeface="Wingdings" pitchFamily="2" charset="2"/>
              <a:buChar char="Ø"/>
            </a:pPr>
            <a:r>
              <a:rPr lang="en-IN" sz="1600" dirty="0"/>
              <a:t>Dissemination of analyzed reports on real time / near real time in public domain</a:t>
            </a:r>
          </a:p>
          <a:p>
            <a:pPr>
              <a:buNone/>
            </a:pPr>
            <a:r>
              <a:rPr lang="en-IN" sz="1600" dirty="0">
                <a:solidFill>
                  <a:srgbClr val="C00000"/>
                </a:solidFill>
              </a:rPr>
              <a:t>Collaboration and Knowledge Management</a:t>
            </a:r>
          </a:p>
          <a:p>
            <a:pPr lvl="1">
              <a:buFont typeface="Wingdings" pitchFamily="2" charset="2"/>
              <a:buChar char="Ø"/>
            </a:pPr>
            <a:r>
              <a:rPr lang="en-IN" sz="1600" dirty="0" err="1"/>
              <a:t>MoA</a:t>
            </a:r>
            <a:r>
              <a:rPr lang="en-IN" sz="1600" dirty="0"/>
              <a:t> with </a:t>
            </a:r>
            <a:r>
              <a:rPr lang="en-IN" sz="1600" dirty="0" err="1"/>
              <a:t>eWater</a:t>
            </a:r>
            <a:r>
              <a:rPr lang="en-IN" sz="1600" dirty="0"/>
              <a:t> Ltd., Government of Australia ;  </a:t>
            </a:r>
            <a:r>
              <a:rPr lang="en-IN" sz="1600" dirty="0" err="1"/>
              <a:t>MoUs</a:t>
            </a:r>
            <a:r>
              <a:rPr lang="en-IN" sz="1600" dirty="0"/>
              <a:t> with IITs, </a:t>
            </a:r>
            <a:r>
              <a:rPr lang="en-IN" sz="1600" dirty="0" err="1"/>
              <a:t>IISc</a:t>
            </a:r>
            <a:r>
              <a:rPr lang="en-IN" sz="1600" dirty="0"/>
              <a:t>, IMD, NRSC</a:t>
            </a:r>
          </a:p>
        </p:txBody>
      </p:sp>
    </p:spTree>
    <p:extLst>
      <p:ext uri="{BB962C8B-B14F-4D97-AF65-F5344CB8AC3E}">
        <p14:creationId xmlns:p14="http://schemas.microsoft.com/office/powerpoint/2010/main" val="34816806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CEO_APSDPS\Desktop\maps_brochure\4.jpg"/>
          <p:cNvPicPr>
            <a:picLocks noChangeAspect="1" noChangeArrowheads="1"/>
          </p:cNvPicPr>
          <p:nvPr/>
        </p:nvPicPr>
        <p:blipFill>
          <a:blip r:embed="rId2" cstate="print"/>
          <a:srcRect r="4201" b="1083"/>
          <a:stretch>
            <a:fillRect/>
          </a:stretch>
        </p:blipFill>
        <p:spPr bwMode="auto">
          <a:xfrm>
            <a:off x="1752600" y="762000"/>
            <a:ext cx="4267200" cy="3810000"/>
          </a:xfrm>
          <a:prstGeom prst="rect">
            <a:avLst/>
          </a:prstGeom>
          <a:noFill/>
          <a:ln>
            <a:solidFill>
              <a:schemeClr val="accent1"/>
            </a:solidFill>
          </a:ln>
        </p:spPr>
      </p:pic>
      <p:pic>
        <p:nvPicPr>
          <p:cNvPr id="2051" name="Picture 3" descr="C:\Users\CEO_APSDPS\Desktop\maps_brochure\6.jpg"/>
          <p:cNvPicPr>
            <a:picLocks noChangeAspect="1" noChangeArrowheads="1"/>
          </p:cNvPicPr>
          <p:nvPr/>
        </p:nvPicPr>
        <p:blipFill>
          <a:blip r:embed="rId3" cstate="print"/>
          <a:srcRect/>
          <a:stretch>
            <a:fillRect/>
          </a:stretch>
        </p:blipFill>
        <p:spPr bwMode="auto">
          <a:xfrm>
            <a:off x="6096001" y="762000"/>
            <a:ext cx="4370873" cy="3810000"/>
          </a:xfrm>
          <a:prstGeom prst="rect">
            <a:avLst/>
          </a:prstGeom>
          <a:noFill/>
          <a:ln>
            <a:solidFill>
              <a:schemeClr val="accent1"/>
            </a:solidFill>
          </a:ln>
        </p:spPr>
      </p:pic>
      <p:sp>
        <p:nvSpPr>
          <p:cNvPr id="4" name="Rectangle 3"/>
          <p:cNvSpPr/>
          <p:nvPr/>
        </p:nvSpPr>
        <p:spPr>
          <a:xfrm>
            <a:off x="2057400" y="228600"/>
            <a:ext cx="7239000" cy="369332"/>
          </a:xfrm>
          <a:prstGeom prst="rect">
            <a:avLst/>
          </a:prstGeom>
        </p:spPr>
        <p:txBody>
          <a:bodyPr wrap="square">
            <a:spAutoFit/>
          </a:bodyPr>
          <a:lstStyle/>
          <a:p>
            <a:pPr>
              <a:buNone/>
            </a:pPr>
            <a:r>
              <a:rPr lang="en-IN" dirty="0">
                <a:solidFill>
                  <a:srgbClr val="C00000"/>
                </a:solidFill>
              </a:rPr>
              <a:t>World Class Gauging Network for Half – hourly monitoring</a:t>
            </a:r>
          </a:p>
        </p:txBody>
      </p:sp>
    </p:spTree>
    <p:extLst>
      <p:ext uri="{BB962C8B-B14F-4D97-AF65-F5344CB8AC3E}">
        <p14:creationId xmlns:p14="http://schemas.microsoft.com/office/powerpoint/2010/main" val="34615859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C:\Users\CEO_APSDPS\Desktop\maps_brochure\7.jpg"/>
          <p:cNvPicPr>
            <a:picLocks noChangeAspect="1" noChangeArrowheads="1"/>
          </p:cNvPicPr>
          <p:nvPr/>
        </p:nvPicPr>
        <p:blipFill>
          <a:blip r:embed="rId2"/>
          <a:srcRect/>
          <a:stretch>
            <a:fillRect/>
          </a:stretch>
        </p:blipFill>
        <p:spPr bwMode="auto">
          <a:xfrm>
            <a:off x="1007159" y="725190"/>
            <a:ext cx="5119761" cy="4079875"/>
          </a:xfrm>
          <a:prstGeom prst="rect">
            <a:avLst/>
          </a:prstGeom>
          <a:noFill/>
        </p:spPr>
      </p:pic>
      <p:sp>
        <p:nvSpPr>
          <p:cNvPr id="4" name="Rectangle 3"/>
          <p:cNvSpPr/>
          <p:nvPr/>
        </p:nvSpPr>
        <p:spPr>
          <a:xfrm>
            <a:off x="914400" y="4805065"/>
            <a:ext cx="5181600" cy="923330"/>
          </a:xfrm>
          <a:prstGeom prst="rect">
            <a:avLst/>
          </a:prstGeom>
        </p:spPr>
        <p:txBody>
          <a:bodyPr wrap="square">
            <a:spAutoFit/>
          </a:bodyPr>
          <a:lstStyle/>
          <a:p>
            <a:r>
              <a:rPr lang="en-IN" dirty="0">
                <a:solidFill>
                  <a:srgbClr val="0070C0"/>
                </a:solidFill>
              </a:rPr>
              <a:t>76 Reservoir Level Recorders for Monitoring Reservoir Water Levels - for Efficient Water Management</a:t>
            </a:r>
          </a:p>
        </p:txBody>
      </p:sp>
      <p:sp>
        <p:nvSpPr>
          <p:cNvPr id="5" name="Rectangle 4"/>
          <p:cNvSpPr/>
          <p:nvPr/>
        </p:nvSpPr>
        <p:spPr>
          <a:xfrm>
            <a:off x="6705600" y="381000"/>
            <a:ext cx="3962400" cy="923330"/>
          </a:xfrm>
          <a:prstGeom prst="rect">
            <a:avLst/>
          </a:prstGeom>
        </p:spPr>
        <p:txBody>
          <a:bodyPr wrap="square">
            <a:spAutoFit/>
          </a:bodyPr>
          <a:lstStyle/>
          <a:p>
            <a:pPr algn="ctr"/>
            <a:r>
              <a:rPr lang="en-IN" dirty="0">
                <a:solidFill>
                  <a:srgbClr val="0070C0"/>
                </a:solidFill>
              </a:rPr>
              <a:t>1254 Real Time Automatic Piezometers -Monitor Ground Water Stress and Poor Quality Areas</a:t>
            </a:r>
            <a:r>
              <a:rPr lang="en-IN" dirty="0"/>
              <a:t>.</a:t>
            </a:r>
          </a:p>
        </p:txBody>
      </p:sp>
      <p:pic>
        <p:nvPicPr>
          <p:cNvPr id="6" name="Picture 5"/>
          <p:cNvPicPr>
            <a:picLocks noChangeAspect="1"/>
          </p:cNvPicPr>
          <p:nvPr/>
        </p:nvPicPr>
        <p:blipFill rotWithShape="1">
          <a:blip r:embed="rId3"/>
          <a:srcRect l="50890" t="28928" r="1868" b="8084"/>
          <a:stretch/>
        </p:blipFill>
        <p:spPr>
          <a:xfrm>
            <a:off x="6188759" y="1400023"/>
            <a:ext cx="5861282" cy="4232975"/>
          </a:xfrm>
          <a:prstGeom prst="rect">
            <a:avLst/>
          </a:prstGeom>
        </p:spPr>
      </p:pic>
    </p:spTree>
    <p:extLst>
      <p:ext uri="{BB962C8B-B14F-4D97-AF65-F5344CB8AC3E}">
        <p14:creationId xmlns:p14="http://schemas.microsoft.com/office/powerpoint/2010/main" val="13561911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56842" y="288439"/>
            <a:ext cx="5791122" cy="3163871"/>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0025" y="3552826"/>
            <a:ext cx="5445975" cy="321945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96000" y="3931426"/>
            <a:ext cx="5831684" cy="2855254"/>
          </a:xfrm>
          <a:prstGeom prst="rect">
            <a:avLst/>
          </a:prstGeom>
        </p:spPr>
      </p:pic>
      <p:pic>
        <p:nvPicPr>
          <p:cNvPr id="7" name="Picture 6"/>
          <p:cNvPicPr>
            <a:picLocks noChangeAspect="1"/>
          </p:cNvPicPr>
          <p:nvPr/>
        </p:nvPicPr>
        <p:blipFill rotWithShape="1">
          <a:blip r:embed="rId5"/>
          <a:srcRect l="50890" t="28928" r="1868" b="8084"/>
          <a:stretch/>
        </p:blipFill>
        <p:spPr>
          <a:xfrm>
            <a:off x="684701" y="269222"/>
            <a:ext cx="5443566" cy="3931304"/>
          </a:xfrm>
          <a:prstGeom prst="rect">
            <a:avLst/>
          </a:prstGeom>
        </p:spPr>
      </p:pic>
      <p:sp>
        <p:nvSpPr>
          <p:cNvPr id="8" name="TextBox 7"/>
          <p:cNvSpPr txBox="1"/>
          <p:nvPr/>
        </p:nvSpPr>
        <p:spPr>
          <a:xfrm>
            <a:off x="684701" y="-19338"/>
            <a:ext cx="11242982" cy="369332"/>
          </a:xfrm>
          <a:prstGeom prst="rect">
            <a:avLst/>
          </a:prstGeom>
          <a:solidFill>
            <a:schemeClr val="accent4">
              <a:lumMod val="40000"/>
              <a:lumOff val="60000"/>
            </a:schemeClr>
          </a:solidFill>
        </p:spPr>
        <p:txBody>
          <a:bodyPr wrap="square" rtlCol="0">
            <a:spAutoFit/>
          </a:bodyPr>
          <a:lstStyle/>
          <a:p>
            <a:pPr algn="ctr"/>
            <a:r>
              <a:rPr lang="en-US" b="1" dirty="0" smtClean="0">
                <a:solidFill>
                  <a:srgbClr val="0070C0"/>
                </a:solidFill>
              </a:rPr>
              <a:t>REAL TIME GROUNDWATER MONITORING IN ANDHRA PRADESH </a:t>
            </a:r>
          </a:p>
        </p:txBody>
      </p:sp>
      <p:sp>
        <p:nvSpPr>
          <p:cNvPr id="9" name="TextBox 8"/>
          <p:cNvSpPr txBox="1"/>
          <p:nvPr/>
        </p:nvSpPr>
        <p:spPr>
          <a:xfrm>
            <a:off x="3373012" y="2558659"/>
            <a:ext cx="2547897" cy="523220"/>
          </a:xfrm>
          <a:prstGeom prst="rect">
            <a:avLst/>
          </a:prstGeom>
          <a:noFill/>
        </p:spPr>
        <p:txBody>
          <a:bodyPr wrap="square" rtlCol="0">
            <a:spAutoFit/>
          </a:bodyPr>
          <a:lstStyle/>
          <a:p>
            <a:pPr algn="ctr"/>
            <a:r>
              <a:rPr lang="en-US" sz="1400" b="1" dirty="0" smtClean="0">
                <a:solidFill>
                  <a:srgbClr val="C00000"/>
                </a:solidFill>
              </a:rPr>
              <a:t>PIEZOMETER MONITORING NETWORK</a:t>
            </a:r>
            <a:endParaRPr lang="en-IN" sz="1400" b="1" dirty="0">
              <a:solidFill>
                <a:srgbClr val="C00000"/>
              </a:solidFill>
            </a:endParaRPr>
          </a:p>
        </p:txBody>
      </p:sp>
      <p:sp>
        <p:nvSpPr>
          <p:cNvPr id="10" name="TextBox 9"/>
          <p:cNvSpPr txBox="1"/>
          <p:nvPr/>
        </p:nvSpPr>
        <p:spPr>
          <a:xfrm>
            <a:off x="6096000" y="3134152"/>
            <a:ext cx="5831683" cy="923330"/>
          </a:xfrm>
          <a:prstGeom prst="rect">
            <a:avLst/>
          </a:prstGeom>
          <a:solidFill>
            <a:srgbClr val="FFFF00"/>
          </a:solidFill>
        </p:spPr>
        <p:txBody>
          <a:bodyPr wrap="square" rtlCol="0">
            <a:spAutoFit/>
          </a:bodyPr>
          <a:lstStyle/>
          <a:p>
            <a:pPr algn="ctr"/>
            <a:r>
              <a:rPr lang="en-US" b="1" dirty="0" smtClean="0">
                <a:solidFill>
                  <a:srgbClr val="002060"/>
                </a:solidFill>
              </a:rPr>
              <a:t>INAUGURATION OF REAL TIME GW MONITORING SYSTEM By </a:t>
            </a:r>
            <a:r>
              <a:rPr lang="en-US" b="1" dirty="0" err="1">
                <a:solidFill>
                  <a:srgbClr val="002060"/>
                </a:solidFill>
              </a:rPr>
              <a:t>H</a:t>
            </a:r>
            <a:r>
              <a:rPr lang="en-US" b="1" dirty="0" err="1" smtClean="0">
                <a:solidFill>
                  <a:srgbClr val="002060"/>
                </a:solidFill>
              </a:rPr>
              <a:t>on’ble</a:t>
            </a:r>
            <a:r>
              <a:rPr lang="en-US" b="1" dirty="0" smtClean="0">
                <a:solidFill>
                  <a:srgbClr val="002060"/>
                </a:solidFill>
              </a:rPr>
              <a:t> Chief Minister of Andhra Pradesh</a:t>
            </a:r>
          </a:p>
          <a:p>
            <a:pPr algn="ctr"/>
            <a:r>
              <a:rPr lang="en-US" b="1" dirty="0" smtClean="0">
                <a:solidFill>
                  <a:srgbClr val="002060"/>
                </a:solidFill>
              </a:rPr>
              <a:t> Sri N.CHANDRA BABU NAIDU</a:t>
            </a:r>
            <a:endParaRPr lang="en-IN" b="1" dirty="0">
              <a:solidFill>
                <a:srgbClr val="002060"/>
              </a:solidFill>
            </a:endParaRPr>
          </a:p>
        </p:txBody>
      </p:sp>
      <p:pic>
        <p:nvPicPr>
          <p:cNvPr id="11" name="Picture 6"/>
          <p:cNvPicPr>
            <a:picLocks noChangeAspect="1" noChangeArrowheads="1"/>
          </p:cNvPicPr>
          <p:nvPr/>
        </p:nvPicPr>
        <p:blipFill>
          <a:blip r:embed="rId6"/>
          <a:srcRect/>
          <a:stretch>
            <a:fillRect/>
          </a:stretch>
        </p:blipFill>
        <p:spPr bwMode="auto">
          <a:xfrm>
            <a:off x="11137107" y="0"/>
            <a:ext cx="762000" cy="704057"/>
          </a:xfrm>
          <a:prstGeom prst="rect">
            <a:avLst/>
          </a:prstGeom>
          <a:noFill/>
          <a:ln w="9525">
            <a:noFill/>
            <a:miter lim="800000"/>
            <a:headEnd/>
            <a:tailEnd/>
          </a:ln>
        </p:spPr>
      </p:pic>
      <p:pic>
        <p:nvPicPr>
          <p:cNvPr id="12" name="Picture 11" descr="C:\Users\dpo\Desktop\Andhra-Pradesh-Government-Logo.jpg"/>
          <p:cNvPicPr>
            <a:picLocks noChangeAspect="1" noChangeArrowheads="1"/>
          </p:cNvPicPr>
          <p:nvPr/>
        </p:nvPicPr>
        <p:blipFill>
          <a:blip r:embed="rId7"/>
          <a:srcRect/>
          <a:stretch>
            <a:fillRect/>
          </a:stretch>
        </p:blipFill>
        <p:spPr bwMode="auto">
          <a:xfrm>
            <a:off x="832836" y="18336"/>
            <a:ext cx="762000" cy="762000"/>
          </a:xfrm>
          <a:prstGeom prst="rect">
            <a:avLst/>
          </a:prstGeom>
          <a:noFill/>
          <a:ln w="9525">
            <a:noFill/>
            <a:miter lim="800000"/>
            <a:headEnd/>
            <a:tailEnd/>
          </a:ln>
        </p:spPr>
      </p:pic>
    </p:spTree>
    <p:extLst>
      <p:ext uri="{BB962C8B-B14F-4D97-AF65-F5344CB8AC3E}">
        <p14:creationId xmlns:p14="http://schemas.microsoft.com/office/powerpoint/2010/main" val="261987411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326466" y="1645179"/>
            <a:ext cx="7162800" cy="3076575"/>
          </a:xfrm>
          <a:prstGeom prst="rect">
            <a:avLst/>
          </a:prstGeom>
        </p:spPr>
      </p:pic>
      <p:sp>
        <p:nvSpPr>
          <p:cNvPr id="3" name="TextBox 2"/>
          <p:cNvSpPr txBox="1"/>
          <p:nvPr/>
        </p:nvSpPr>
        <p:spPr>
          <a:xfrm>
            <a:off x="1303867" y="423333"/>
            <a:ext cx="5105399" cy="461665"/>
          </a:xfrm>
          <a:prstGeom prst="rect">
            <a:avLst/>
          </a:prstGeom>
          <a:noFill/>
        </p:spPr>
        <p:txBody>
          <a:bodyPr wrap="square" rtlCol="0">
            <a:spAutoFit/>
          </a:bodyPr>
          <a:lstStyle/>
          <a:p>
            <a:r>
              <a:rPr lang="en-US" sz="2400" b="1" dirty="0" smtClean="0">
                <a:solidFill>
                  <a:srgbClr val="C00000"/>
                </a:solidFill>
              </a:rPr>
              <a:t>Groundwater Levels Data Flow</a:t>
            </a:r>
            <a:endParaRPr lang="en-IN" sz="2400" b="1" dirty="0">
              <a:solidFill>
                <a:srgbClr val="C00000"/>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6808" y="922864"/>
            <a:ext cx="3869525" cy="2819400"/>
          </a:xfrm>
          <a:prstGeom prst="rect">
            <a:avLst/>
          </a:prstGeom>
        </p:spPr>
      </p:pic>
      <p:pic>
        <p:nvPicPr>
          <p:cNvPr id="5" name="Picture 4"/>
          <p:cNvPicPr>
            <a:picLocks noChangeAspect="1"/>
          </p:cNvPicPr>
          <p:nvPr/>
        </p:nvPicPr>
        <p:blipFill>
          <a:blip r:embed="rId4"/>
          <a:stretch>
            <a:fillRect/>
          </a:stretch>
        </p:blipFill>
        <p:spPr>
          <a:xfrm>
            <a:off x="439367" y="3801534"/>
            <a:ext cx="3436613" cy="2831408"/>
          </a:xfrm>
          <a:prstGeom prst="rect">
            <a:avLst/>
          </a:prstGeom>
        </p:spPr>
      </p:pic>
      <p:cxnSp>
        <p:nvCxnSpPr>
          <p:cNvPr id="7" name="Straight Arrow Connector 6"/>
          <p:cNvCxnSpPr/>
          <p:nvPr/>
        </p:nvCxnSpPr>
        <p:spPr>
          <a:xfrm>
            <a:off x="3987800" y="3124200"/>
            <a:ext cx="550334" cy="0"/>
          </a:xfrm>
          <a:prstGeom prst="straightConnector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rotWithShape="1">
          <a:blip r:embed="rId5" cstate="print">
            <a:extLst>
              <a:ext uri="{28A0092B-C50C-407E-A947-70E740481C1C}">
                <a14:useLocalDpi xmlns:a14="http://schemas.microsoft.com/office/drawing/2010/main" val="0"/>
              </a:ext>
            </a:extLst>
          </a:blip>
          <a:srcRect l="34037" r="28390" b="21610"/>
          <a:stretch/>
        </p:blipFill>
        <p:spPr>
          <a:xfrm>
            <a:off x="3644901" y="4123322"/>
            <a:ext cx="2175933" cy="2480161"/>
          </a:xfrm>
          <a:prstGeom prst="rect">
            <a:avLst/>
          </a:prstGeom>
        </p:spPr>
      </p:pic>
      <p:sp>
        <p:nvSpPr>
          <p:cNvPr id="9" name="TextBox 8"/>
          <p:cNvSpPr txBox="1"/>
          <p:nvPr/>
        </p:nvSpPr>
        <p:spPr>
          <a:xfrm>
            <a:off x="8357190" y="3572987"/>
            <a:ext cx="946298" cy="369332"/>
          </a:xfrm>
          <a:prstGeom prst="rect">
            <a:avLst/>
          </a:prstGeom>
          <a:solidFill>
            <a:schemeClr val="bg1"/>
          </a:solidFill>
        </p:spPr>
        <p:txBody>
          <a:bodyPr wrap="square" rtlCol="0">
            <a:spAutoFit/>
          </a:bodyPr>
          <a:lstStyle/>
          <a:p>
            <a:r>
              <a:rPr lang="en-US" sz="900" b="1" dirty="0" smtClean="0"/>
              <a:t>Piezometer’ Raw Data</a:t>
            </a:r>
            <a:endParaRPr lang="en-IN" sz="900" b="1" dirty="0"/>
          </a:p>
        </p:txBody>
      </p:sp>
    </p:spTree>
    <p:extLst>
      <p:ext uri="{BB962C8B-B14F-4D97-AF65-F5344CB8AC3E}">
        <p14:creationId xmlns:p14="http://schemas.microsoft.com/office/powerpoint/2010/main" val="286706706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278</TotalTime>
  <Words>983</Words>
  <Application>Microsoft Office PowerPoint</Application>
  <PresentationFormat>Widescreen</PresentationFormat>
  <Paragraphs>187</Paragraphs>
  <Slides>22</Slides>
  <Notes>5</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22</vt:i4>
      </vt:variant>
    </vt:vector>
  </HeadingPairs>
  <TitlesOfParts>
    <vt:vector size="29" baseType="lpstr">
      <vt:lpstr>Arial</vt:lpstr>
      <vt:lpstr>Calibri</vt:lpstr>
      <vt:lpstr>Calibri Light</vt:lpstr>
      <vt:lpstr>Times New Roman</vt:lpstr>
      <vt:lpstr>Wingdings</vt:lpstr>
      <vt:lpstr>Office Theme</vt:lpstr>
      <vt:lpstr>Chart</vt:lpstr>
      <vt:lpstr>PowerPoint Presentation</vt:lpstr>
      <vt:lpstr>PowerPoint Presentation</vt:lpstr>
      <vt:lpstr>PowerPoint Presentation</vt:lpstr>
      <vt:lpstr>PowerPoint Presentation</vt:lpstr>
      <vt:lpstr>Measure, Monitor, Map and Manage Water – for sustainability, effective utilization, drought proofing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World Class Gauging Network for Hourly monitoring</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DDHG-I</dc:creator>
  <cp:lastModifiedBy>DDHG-I</cp:lastModifiedBy>
  <cp:revision>24</cp:revision>
  <dcterms:created xsi:type="dcterms:W3CDTF">2016-11-05T08:10:43Z</dcterms:created>
  <dcterms:modified xsi:type="dcterms:W3CDTF">2016-11-05T13:02:49Z</dcterms:modified>
</cp:coreProperties>
</file>